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7" r:id="rId2"/>
    <p:sldMasterId id="2147483705" r:id="rId3"/>
    <p:sldMasterId id="2147483723" r:id="rId4"/>
    <p:sldMasterId id="2147483741"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5" r:id="rId24"/>
    <p:sldId id="276" r:id="rId25"/>
    <p:sldId id="277" r:id="rId26"/>
    <p:sldId id="278" r:id="rId27"/>
    <p:sldId id="279" r:id="rId28"/>
    <p:sldId id="280" r:id="rId29"/>
    <p:sldId id="281"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5" autoAdjust="0"/>
    <p:restoredTop sz="94660"/>
  </p:normalViewPr>
  <p:slideViewPr>
    <p:cSldViewPr snapToGrid="0">
      <p:cViewPr varScale="1">
        <p:scale>
          <a:sx n="72" d="100"/>
          <a:sy n="72" d="100"/>
        </p:scale>
        <p:origin x="588" y="72"/>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69974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1872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02934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13768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70166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761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49837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624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666203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83869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5166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4107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69521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43678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62446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06886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876607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76371357"/>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96800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234745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62573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1523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25734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314137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2278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5598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3785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252477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63454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644809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5834552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75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066272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1525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4878510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505558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057519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592642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2747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45424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63151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8904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51230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36392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436113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88157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797974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6802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11467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07769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19425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6337431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644038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338980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104287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361640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761565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382984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52738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2732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766072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1977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13631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08133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60096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553561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Tree>
    <p:extLst>
      <p:ext uri="{BB962C8B-B14F-4D97-AF65-F5344CB8AC3E}">
        <p14:creationId xmlns:p14="http://schemas.microsoft.com/office/powerpoint/2010/main" val="6247008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34979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271832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2544799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95824505"/>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85519966"/>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6.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6.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6.xml"/><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file:///C:\Users\semer\Documents\Unibalance\unibalance_filters.mp4" TargetMode="External"/><Relationship Id="rId1" Type="http://schemas.microsoft.com/office/2007/relationships/media" Target="file:///C:\Users\semer\Documents\Unibalance\unibalance_filters.mp4" TargetMode="Externa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6.xm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3.xml"/><Relationship Id="rId4" Type="http://schemas.openxmlformats.org/officeDocument/2006/relationships/image" Target="../media/image107.jpg"/></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gif"/><Relationship Id="rId1" Type="http://schemas.openxmlformats.org/officeDocument/2006/relationships/slideLayout" Target="../slideLayouts/slideLayout53.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file:///C:\Users\semer\Documents\Unibalance\unibalance_demo.mp4" TargetMode="External"/><Relationship Id="rId1" Type="http://schemas.microsoft.com/office/2007/relationships/media" Target="file:///C:\Users\semer\Documents\Unibalance\unibalance_demo.mp4" TargetMode="Externa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19.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8" Type="http://schemas.openxmlformats.org/officeDocument/2006/relationships/hyperlink" Target="http://robottini.altervista.org/kalman-filter-vs-complementary-filter" TargetMode="External"/><Relationship Id="rId3" Type="http://schemas.openxmlformats.org/officeDocument/2006/relationships/hyperlink" Target="http://www.nt.ntnu.no/users/skoge/prost/proceedings/cdc-ecc05/pdffiles/papers/1889.pdf" TargetMode="External"/><Relationship Id="rId7" Type="http://schemas.openxmlformats.org/officeDocument/2006/relationships/hyperlink" Target="http://blog.tkjelectronics.dk/2012/09/a-practical-approach-to-kalman-filter-and-how-to-implement-it/" TargetMode="External"/><Relationship Id="rId2" Type="http://schemas.openxmlformats.org/officeDocument/2006/relationships/hyperlink" Target="http://www.olliw.eu/2013/imu-data-fusing/#chapter21" TargetMode="External"/><Relationship Id="rId1" Type="http://schemas.openxmlformats.org/officeDocument/2006/relationships/slideLayout" Target="../slideLayouts/slideLayout70.xml"/><Relationship Id="rId6" Type="http://schemas.openxmlformats.org/officeDocument/2006/relationships/hyperlink" Target="http://biorobotics.ri.cmu.edu/papers/sbp_papers/integrated3/kleeman_kalman_basics.pdf" TargetMode="External"/><Relationship Id="rId5" Type="http://schemas.openxmlformats.org/officeDocument/2006/relationships/hyperlink" Target="http://d1.amobbs.com/bbs_upload782111/files_44/ourdev_665531S2JZG6.pdf" TargetMode="External"/><Relationship Id="rId4" Type="http://schemas.openxmlformats.org/officeDocument/2006/relationships/hyperlink" Target="http://scolton.blogspot.it/2012/09/fun-with-complementary-filter-multiwii.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botched.co.uk/pic-tutorials/mpu6050-setup-data-aquisition/" TargetMode="External"/><Relationship Id="rId2" Type="http://schemas.openxmlformats.org/officeDocument/2006/relationships/hyperlink" Target="http://www.i2cdevlib.com/forums/topic/153-official-dmp-documentation-is-released-by-invensense/" TargetMode="External"/><Relationship Id="rId1" Type="http://schemas.openxmlformats.org/officeDocument/2006/relationships/slideLayout" Target="../slideLayouts/slideLayout70.xml"/><Relationship Id="rId5" Type="http://schemas.openxmlformats.org/officeDocument/2006/relationships/hyperlink" Target="http://www.eetimes.com/document.asp?doc_id=1272549" TargetMode="External"/><Relationship Id="rId4" Type="http://schemas.openxmlformats.org/officeDocument/2006/relationships/hyperlink" Target="http://www.geekmomprojects.com/mpu-6050-redux-dmp-data-fusion-vs-complementary-filt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77009" y="2986088"/>
            <a:ext cx="8218142" cy="2138038"/>
          </a:xfrm>
        </p:spPr>
        <p:txBody>
          <a:bodyPr>
            <a:normAutofit fontScale="90000"/>
          </a:bodyPr>
          <a:lstStyle/>
          <a:p>
            <a:pPr algn="l"/>
            <a:r>
              <a:rPr lang="it-IT" sz="6000" dirty="0"/>
              <a:t>UNIBALANCE</a:t>
            </a:r>
            <a:br>
              <a:rPr lang="it-IT" sz="6000" dirty="0"/>
            </a:br>
            <a:br>
              <a:rPr lang="it-IT" sz="6000" dirty="0"/>
            </a:br>
            <a:r>
              <a:rPr lang="it-IT" sz="2400" dirty="0"/>
              <a:t>Remote </a:t>
            </a:r>
            <a:r>
              <a:rPr lang="it-IT" sz="2400" dirty="0" err="1"/>
              <a:t>controlLed</a:t>
            </a:r>
            <a:r>
              <a:rPr lang="it-IT" sz="2400" dirty="0"/>
              <a:t> self </a:t>
            </a:r>
            <a:r>
              <a:rPr lang="it-IT" sz="2400" dirty="0" err="1"/>
              <a:t>balancing</a:t>
            </a:r>
            <a:r>
              <a:rPr lang="it-IT" sz="2400" dirty="0"/>
              <a:t> bot</a:t>
            </a:r>
            <a:endParaRPr lang="it-IT" sz="4400" dirty="0"/>
          </a:p>
        </p:txBody>
      </p:sp>
      <p:sp>
        <p:nvSpPr>
          <p:cNvPr id="3" name="Sottotitolo 2"/>
          <p:cNvSpPr>
            <a:spLocks noGrp="1"/>
          </p:cNvSpPr>
          <p:nvPr>
            <p:ph type="subTitle" idx="1"/>
          </p:nvPr>
        </p:nvSpPr>
        <p:spPr>
          <a:xfrm>
            <a:off x="1577009" y="5586412"/>
            <a:ext cx="4109416" cy="801135"/>
          </a:xfrm>
        </p:spPr>
        <p:txBody>
          <a:bodyPr>
            <a:normAutofit/>
          </a:bodyPr>
          <a:lstStyle/>
          <a:p>
            <a:pPr algn="l"/>
            <a:r>
              <a:rPr lang="it-IT" dirty="0" err="1"/>
              <a:t>CoURSe</a:t>
            </a:r>
            <a:r>
              <a:rPr lang="it-IT" dirty="0"/>
              <a:t>: </a:t>
            </a:r>
            <a:r>
              <a:rPr lang="it-IT" dirty="0" err="1"/>
              <a:t>robotics</a:t>
            </a:r>
            <a:r>
              <a:rPr lang="it-IT" dirty="0"/>
              <a:t> 2015/2016</a:t>
            </a:r>
          </a:p>
          <a:p>
            <a:pPr algn="l"/>
            <a:r>
              <a:rPr lang="it-IT" dirty="0"/>
              <a:t>TEACHER: prof. Giovanni </a:t>
            </a:r>
            <a:r>
              <a:rPr lang="it-IT" dirty="0" err="1"/>
              <a:t>indiveri</a:t>
            </a:r>
            <a:endParaRPr lang="it-IT" dirty="0"/>
          </a:p>
        </p:txBody>
      </p:sp>
      <p:pic>
        <p:nvPicPr>
          <p:cNvPr id="7" name="Immagine 6"/>
          <p:cNvPicPr>
            <a:picLocks noChangeAspect="1"/>
          </p:cNvPicPr>
          <p:nvPr/>
        </p:nvPicPr>
        <p:blipFill>
          <a:blip r:embed="rId2"/>
          <a:stretch>
            <a:fillRect/>
          </a:stretch>
        </p:blipFill>
        <p:spPr>
          <a:xfrm>
            <a:off x="6568524" y="686096"/>
            <a:ext cx="4638260" cy="3478695"/>
          </a:xfrm>
          <a:prstGeom prst="rect">
            <a:avLst/>
          </a:prstGeom>
          <a:ln>
            <a:noFill/>
          </a:ln>
          <a:effectLst>
            <a:outerShdw blurRad="292100" dist="139700" dir="2700000" algn="tl" rotWithShape="0">
              <a:srgbClr val="333333">
                <a:alpha val="65000"/>
              </a:srgbClr>
            </a:outerShdw>
          </a:effectLst>
        </p:spPr>
      </p:pic>
      <p:sp>
        <p:nvSpPr>
          <p:cNvPr id="8" name="Sottotitolo 2"/>
          <p:cNvSpPr txBox="1">
            <a:spLocks/>
          </p:cNvSpPr>
          <p:nvPr/>
        </p:nvSpPr>
        <p:spPr>
          <a:xfrm>
            <a:off x="7097368" y="5124127"/>
            <a:ext cx="4109416" cy="1263420"/>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it-IT" dirty="0"/>
              <a:t>Stefano </a:t>
            </a:r>
            <a:r>
              <a:rPr lang="it-IT" dirty="0" err="1"/>
              <a:t>semeraro</a:t>
            </a:r>
            <a:endParaRPr lang="it-IT" dirty="0"/>
          </a:p>
          <a:p>
            <a:r>
              <a:rPr lang="it-IT" dirty="0"/>
              <a:t>Davide tarantino</a:t>
            </a:r>
          </a:p>
          <a:p>
            <a:r>
              <a:rPr lang="it-IT" dirty="0"/>
              <a:t>Giorgio </a:t>
            </a:r>
            <a:r>
              <a:rPr lang="it-IT" dirty="0" err="1"/>
              <a:t>scarafile</a:t>
            </a:r>
            <a:endParaRPr lang="it-IT" dirty="0"/>
          </a:p>
        </p:txBody>
      </p:sp>
    </p:spTree>
    <p:extLst>
      <p:ext uri="{BB962C8B-B14F-4D97-AF65-F5344CB8AC3E}">
        <p14:creationId xmlns:p14="http://schemas.microsoft.com/office/powerpoint/2010/main" val="142720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00063" y="2357427"/>
            <a:ext cx="7443788" cy="3028954"/>
          </a:xfrm>
        </p:spPr>
        <p:txBody>
          <a:bodyPr>
            <a:noAutofit/>
          </a:bodyPr>
          <a:lstStyle/>
          <a:p>
            <a:pPr marL="0" indent="0" algn="just">
              <a:buNone/>
            </a:pPr>
            <a:r>
              <a:rPr lang="it-IT" sz="2000" dirty="0"/>
              <a:t>A </a:t>
            </a:r>
            <a:r>
              <a:rPr lang="it-IT" sz="2000" dirty="0" err="1"/>
              <a:t>key</a:t>
            </a:r>
            <a:r>
              <a:rPr lang="it-IT" sz="2000" dirty="0"/>
              <a:t> </a:t>
            </a:r>
            <a:r>
              <a:rPr lang="it-IT" sz="2000" dirty="0" err="1"/>
              <a:t>role</a:t>
            </a:r>
            <a:r>
              <a:rPr lang="it-IT" sz="2000" dirty="0"/>
              <a:t> </a:t>
            </a:r>
            <a:r>
              <a:rPr lang="it-IT" sz="2000" dirty="0" err="1"/>
              <a:t>is</a:t>
            </a:r>
            <a:r>
              <a:rPr lang="it-IT" sz="2000" dirty="0"/>
              <a:t> </a:t>
            </a:r>
            <a:r>
              <a:rPr lang="it-IT" sz="2000" dirty="0" err="1"/>
              <a:t>played</a:t>
            </a:r>
            <a:r>
              <a:rPr lang="it-IT" sz="2000" dirty="0"/>
              <a:t> by the IMU (</a:t>
            </a:r>
            <a:r>
              <a:rPr lang="it-IT" sz="2000" i="1" dirty="0" err="1"/>
              <a:t>inertial</a:t>
            </a:r>
            <a:r>
              <a:rPr lang="it-IT" sz="2000" i="1" dirty="0"/>
              <a:t> </a:t>
            </a:r>
            <a:r>
              <a:rPr lang="it-IT" sz="2000" i="1" dirty="0" err="1"/>
              <a:t>measurement</a:t>
            </a:r>
            <a:r>
              <a:rPr lang="it-IT" sz="2000" i="1" dirty="0"/>
              <a:t> </a:t>
            </a:r>
            <a:r>
              <a:rPr lang="it-IT" sz="2000" i="1" dirty="0" err="1"/>
              <a:t>unit</a:t>
            </a:r>
            <a:r>
              <a:rPr lang="it-IT" sz="2000" dirty="0"/>
              <a:t>) </a:t>
            </a:r>
            <a:r>
              <a:rPr lang="it-IT" sz="2000" dirty="0" err="1"/>
              <a:t>sensor</a:t>
            </a:r>
            <a:endParaRPr lang="it-IT" sz="2000" dirty="0"/>
          </a:p>
          <a:p>
            <a:pPr marL="0" indent="0" algn="just">
              <a:buNone/>
            </a:pPr>
            <a:r>
              <a:rPr lang="it-IT" sz="2000" dirty="0"/>
              <a:t>In </a:t>
            </a:r>
            <a:r>
              <a:rPr lang="it-IT" sz="2000" dirty="0" err="1"/>
              <a:t>Unibalance</a:t>
            </a:r>
            <a:r>
              <a:rPr lang="it-IT" sz="2000" dirty="0"/>
              <a:t> </a:t>
            </a:r>
            <a:r>
              <a:rPr lang="it-IT" sz="2000" dirty="0" err="1"/>
              <a:t>we</a:t>
            </a:r>
            <a:r>
              <a:rPr lang="it-IT" sz="2000" dirty="0"/>
              <a:t> </a:t>
            </a:r>
            <a:r>
              <a:rPr lang="it-IT" sz="2000" dirty="0" err="1"/>
              <a:t>opted</a:t>
            </a:r>
            <a:r>
              <a:rPr lang="it-IT" sz="2000" dirty="0"/>
              <a:t> for the 6-axes </a:t>
            </a:r>
            <a:r>
              <a:rPr lang="it-IT" sz="2000" dirty="0" err="1"/>
              <a:t>accelerometer</a:t>
            </a:r>
            <a:r>
              <a:rPr lang="it-IT" sz="2000" dirty="0"/>
              <a:t> </a:t>
            </a:r>
            <a:r>
              <a:rPr lang="it-IT" sz="2000" b="1" dirty="0"/>
              <a:t>MPU6050</a:t>
            </a:r>
            <a:r>
              <a:rPr lang="it-IT" sz="2000" dirty="0"/>
              <a:t> (3 of </a:t>
            </a:r>
            <a:r>
              <a:rPr lang="it-IT" sz="2000" dirty="0" err="1"/>
              <a:t>accelerometer</a:t>
            </a:r>
            <a:r>
              <a:rPr lang="it-IT" sz="2000" dirty="0"/>
              <a:t> and 3 of </a:t>
            </a:r>
            <a:r>
              <a:rPr lang="it-IT" sz="2000" dirty="0" err="1"/>
              <a:t>gyroscope</a:t>
            </a:r>
            <a:r>
              <a:rPr lang="it-IT" sz="2000" dirty="0"/>
              <a:t>) of </a:t>
            </a:r>
            <a:r>
              <a:rPr lang="it-IT" sz="2000" i="1" dirty="0" err="1"/>
              <a:t>InvenSense</a:t>
            </a:r>
            <a:r>
              <a:rPr lang="it-IT" sz="2000" dirty="0"/>
              <a:t>. </a:t>
            </a:r>
          </a:p>
          <a:p>
            <a:pPr marL="0" indent="0" algn="just">
              <a:buNone/>
            </a:pPr>
            <a:r>
              <a:rPr lang="it-IT" sz="2000" dirty="0" err="1"/>
              <a:t>Thanks</a:t>
            </a:r>
            <a:r>
              <a:rPr lang="it-IT" sz="2000" dirty="0"/>
              <a:t> to the </a:t>
            </a:r>
            <a:r>
              <a:rPr lang="it-IT" sz="2000" dirty="0" err="1"/>
              <a:t>bult</a:t>
            </a:r>
            <a:r>
              <a:rPr lang="it-IT" sz="2000" dirty="0"/>
              <a:t>-in </a:t>
            </a:r>
            <a:r>
              <a:rPr lang="it-IT" sz="2000" i="1" dirty="0"/>
              <a:t>ADC</a:t>
            </a:r>
            <a:r>
              <a:rPr lang="it-IT" sz="2000" dirty="0"/>
              <a:t> </a:t>
            </a:r>
            <a:r>
              <a:rPr lang="it-IT" sz="2000" dirty="0" err="1"/>
              <a:t>at</a:t>
            </a:r>
            <a:r>
              <a:rPr lang="it-IT" sz="2000" dirty="0"/>
              <a:t> 16bit, IMU can estimate with an high </a:t>
            </a:r>
            <a:r>
              <a:rPr lang="it-IT" sz="2000" dirty="0" err="1"/>
              <a:t>resolution</a:t>
            </a:r>
            <a:r>
              <a:rPr lang="it-IT" sz="2000" dirty="0"/>
              <a:t> </a:t>
            </a:r>
            <a:r>
              <a:rPr lang="it-IT" sz="2000" dirty="0" err="1"/>
              <a:t>both</a:t>
            </a:r>
            <a:r>
              <a:rPr lang="it-IT" sz="2000" dirty="0"/>
              <a:t> the </a:t>
            </a:r>
            <a:r>
              <a:rPr lang="it-IT" sz="2000" b="1" dirty="0"/>
              <a:t>linear </a:t>
            </a:r>
            <a:r>
              <a:rPr lang="it-IT" sz="2000" b="1" dirty="0" err="1"/>
              <a:t>acceleration</a:t>
            </a:r>
            <a:r>
              <a:rPr lang="it-IT" sz="2000" b="1" dirty="0"/>
              <a:t> </a:t>
            </a:r>
            <a:r>
              <a:rPr lang="it-IT" sz="2000" dirty="0"/>
              <a:t>(with a </a:t>
            </a:r>
            <a:r>
              <a:rPr lang="it-IT" sz="2000" dirty="0" err="1"/>
              <a:t>variable</a:t>
            </a:r>
            <a:r>
              <a:rPr lang="it-IT" sz="2000" dirty="0"/>
              <a:t> full-scale from 2g, in </a:t>
            </a:r>
            <a:r>
              <a:rPr lang="it-IT" sz="2000" dirty="0" err="1"/>
              <a:t>our</a:t>
            </a:r>
            <a:r>
              <a:rPr lang="it-IT" sz="2000" dirty="0"/>
              <a:t> </a:t>
            </a:r>
            <a:r>
              <a:rPr lang="it-IT" sz="2000" dirty="0" err="1"/>
              <a:t>version</a:t>
            </a:r>
            <a:r>
              <a:rPr lang="it-IT" sz="2000" dirty="0"/>
              <a:t>, to 16g) and the </a:t>
            </a:r>
            <a:r>
              <a:rPr lang="it-IT" sz="2000" b="1" dirty="0" err="1"/>
              <a:t>angular</a:t>
            </a:r>
            <a:r>
              <a:rPr lang="it-IT" sz="2000" b="1" dirty="0"/>
              <a:t> </a:t>
            </a:r>
            <a:r>
              <a:rPr lang="it-IT" sz="2000" b="1" dirty="0" err="1"/>
              <a:t>velocity</a:t>
            </a:r>
            <a:r>
              <a:rPr lang="it-IT" sz="2000" b="1" dirty="0"/>
              <a:t> </a:t>
            </a:r>
            <a:r>
              <a:rPr lang="it-IT" sz="2000" dirty="0"/>
              <a:t>(with a minimum </a:t>
            </a:r>
            <a:r>
              <a:rPr lang="it-IT" sz="2000" dirty="0" err="1"/>
              <a:t>sensitivity</a:t>
            </a:r>
            <a:r>
              <a:rPr lang="it-IT" sz="2000" dirty="0"/>
              <a:t> of 200°/s). </a:t>
            </a:r>
          </a:p>
        </p:txBody>
      </p:sp>
      <p:pic>
        <p:nvPicPr>
          <p:cNvPr id="6148" name="Picture 4" descr="http://1.bp.blogspot.com/-VD4tnn3Towo/UnkvTpt2WvI/AAAAAAAAA2o/0Aa5WlIVXn8/s1600/mpu-60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2677703"/>
            <a:ext cx="2540000" cy="1949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title"/>
          </p:nvPr>
        </p:nvSpPr>
        <p:spPr/>
        <p:txBody>
          <a:bodyPr/>
          <a:lstStyle/>
          <a:p>
            <a:r>
              <a:rPr lang="it-IT" dirty="0"/>
              <a:t>IMU SENSOR</a:t>
            </a:r>
          </a:p>
        </p:txBody>
      </p:sp>
    </p:spTree>
    <p:extLst>
      <p:ext uri="{BB962C8B-B14F-4D97-AF65-F5344CB8AC3E}">
        <p14:creationId xmlns:p14="http://schemas.microsoft.com/office/powerpoint/2010/main" val="166909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28638" y="2193913"/>
            <a:ext cx="6529387" cy="4014791"/>
          </a:xfrm>
        </p:spPr>
        <p:txBody>
          <a:bodyPr>
            <a:noAutofit/>
          </a:bodyPr>
          <a:lstStyle/>
          <a:p>
            <a:pPr marL="0" indent="0" algn="just">
              <a:buNone/>
            </a:pPr>
            <a:r>
              <a:rPr lang="it-IT" sz="2000" dirty="0" err="1"/>
              <a:t>It’s</a:t>
            </a:r>
            <a:r>
              <a:rPr lang="it-IT" sz="2000" dirty="0"/>
              <a:t> a </a:t>
            </a:r>
            <a:r>
              <a:rPr lang="it-IT" sz="2000" dirty="0" err="1"/>
              <a:t>sensor</a:t>
            </a:r>
            <a:r>
              <a:rPr lang="it-IT" sz="2000" dirty="0"/>
              <a:t> </a:t>
            </a:r>
            <a:r>
              <a:rPr lang="it-IT" sz="2000" dirty="0" err="1"/>
              <a:t>based</a:t>
            </a:r>
            <a:r>
              <a:rPr lang="it-IT" sz="2000" dirty="0"/>
              <a:t> on the </a:t>
            </a:r>
            <a:r>
              <a:rPr lang="it-IT" sz="2000" b="1" dirty="0"/>
              <a:t>MEMS</a:t>
            </a:r>
            <a:r>
              <a:rPr lang="it-IT" sz="2000" dirty="0"/>
              <a:t> (</a:t>
            </a:r>
            <a:r>
              <a:rPr lang="it-IT" sz="2000" i="1" dirty="0"/>
              <a:t>Micro </a:t>
            </a:r>
            <a:r>
              <a:rPr lang="it-IT" sz="2000" i="1" dirty="0" err="1"/>
              <a:t>Electro-Mechanical</a:t>
            </a:r>
            <a:r>
              <a:rPr lang="it-IT" sz="2000" i="1" dirty="0"/>
              <a:t> Systems</a:t>
            </a:r>
            <a:r>
              <a:rPr lang="it-IT" sz="2000" dirty="0"/>
              <a:t>) </a:t>
            </a:r>
            <a:r>
              <a:rPr lang="it-IT" sz="2000" dirty="0" err="1"/>
              <a:t>technology</a:t>
            </a:r>
            <a:r>
              <a:rPr lang="it-IT" sz="2000" dirty="0"/>
              <a:t>, </a:t>
            </a:r>
            <a:r>
              <a:rPr lang="it-IT" sz="2000" dirty="0" err="1"/>
              <a:t>which</a:t>
            </a:r>
            <a:r>
              <a:rPr lang="it-IT" sz="2000" dirty="0"/>
              <a:t> </a:t>
            </a:r>
            <a:r>
              <a:rPr lang="it-IT" sz="2000" dirty="0" err="1"/>
              <a:t>capture</a:t>
            </a:r>
            <a:r>
              <a:rPr lang="it-IT" sz="2000" dirty="0"/>
              <a:t> </a:t>
            </a:r>
            <a:r>
              <a:rPr lang="it-IT" sz="2000" dirty="0" err="1"/>
              <a:t>dynamics</a:t>
            </a:r>
            <a:r>
              <a:rPr lang="it-IT" sz="2000" dirty="0"/>
              <a:t> </a:t>
            </a:r>
            <a:r>
              <a:rPr lang="it-IT" sz="2000" dirty="0" err="1"/>
              <a:t>phenomena</a:t>
            </a:r>
            <a:r>
              <a:rPr lang="it-IT" sz="2000" dirty="0"/>
              <a:t> </a:t>
            </a:r>
            <a:r>
              <a:rPr lang="it-IT" sz="2000" dirty="0" err="1"/>
              <a:t>through</a:t>
            </a:r>
            <a:r>
              <a:rPr lang="it-IT" sz="2000" dirty="0"/>
              <a:t> </a:t>
            </a:r>
            <a:r>
              <a:rPr lang="it-IT" sz="2000" dirty="0" err="1"/>
              <a:t>piezoelectric</a:t>
            </a:r>
            <a:r>
              <a:rPr lang="it-IT" sz="2000" dirty="0"/>
              <a:t> </a:t>
            </a:r>
            <a:r>
              <a:rPr lang="it-IT" sz="2000" dirty="0" err="1"/>
              <a:t>effect</a:t>
            </a:r>
            <a:r>
              <a:rPr lang="it-IT" sz="2000" dirty="0"/>
              <a:t>.</a:t>
            </a:r>
          </a:p>
          <a:p>
            <a:pPr marL="0" indent="0" algn="just">
              <a:buNone/>
            </a:pPr>
            <a:r>
              <a:rPr lang="it-IT" sz="2000" dirty="0" err="1"/>
              <a:t>It</a:t>
            </a:r>
            <a:r>
              <a:rPr lang="it-IT" sz="2000" dirty="0"/>
              <a:t> </a:t>
            </a:r>
            <a:r>
              <a:rPr lang="it-IT" sz="2000" dirty="0" err="1"/>
              <a:t>supports</a:t>
            </a:r>
            <a:r>
              <a:rPr lang="it-IT" sz="2000" dirty="0"/>
              <a:t> </a:t>
            </a:r>
            <a:r>
              <a:rPr lang="it-IT" sz="2000" dirty="0" err="1"/>
              <a:t>different</a:t>
            </a:r>
            <a:r>
              <a:rPr lang="it-IT" sz="2000" dirty="0"/>
              <a:t> </a:t>
            </a:r>
            <a:r>
              <a:rPr lang="it-IT" sz="2000" dirty="0" err="1"/>
              <a:t>communication</a:t>
            </a:r>
            <a:r>
              <a:rPr lang="it-IT" sz="2000" dirty="0"/>
              <a:t> </a:t>
            </a:r>
            <a:r>
              <a:rPr lang="it-IT" sz="2000" dirty="0" err="1"/>
              <a:t>protocols</a:t>
            </a:r>
            <a:r>
              <a:rPr lang="it-IT" sz="2000" dirty="0"/>
              <a:t> (</a:t>
            </a:r>
            <a:r>
              <a:rPr lang="it-IT" sz="2000" dirty="0" err="1"/>
              <a:t>we</a:t>
            </a:r>
            <a:r>
              <a:rPr lang="it-IT" sz="2000" dirty="0"/>
              <a:t> </a:t>
            </a:r>
            <a:r>
              <a:rPr lang="it-IT" sz="2000" dirty="0" err="1"/>
              <a:t>chose</a:t>
            </a:r>
            <a:r>
              <a:rPr lang="it-IT" sz="2000" dirty="0"/>
              <a:t> the </a:t>
            </a:r>
            <a:r>
              <a:rPr lang="it-IT" sz="2000" i="1" dirty="0"/>
              <a:t>i2c</a:t>
            </a:r>
            <a:r>
              <a:rPr lang="it-IT" sz="2000" dirty="0"/>
              <a:t>) and </a:t>
            </a:r>
            <a:r>
              <a:rPr lang="it-IT" sz="2000" dirty="0" err="1"/>
              <a:t>optionally</a:t>
            </a:r>
            <a:r>
              <a:rPr lang="it-IT" sz="2000" dirty="0"/>
              <a:t> </a:t>
            </a:r>
            <a:r>
              <a:rPr lang="it-IT" sz="2000" dirty="0" err="1"/>
              <a:t>provides</a:t>
            </a:r>
            <a:r>
              <a:rPr lang="it-IT" sz="2000" dirty="0"/>
              <a:t> an output of </a:t>
            </a:r>
            <a:r>
              <a:rPr lang="it-IT" sz="2000" i="1" dirty="0"/>
              <a:t>interrupt</a:t>
            </a:r>
            <a:r>
              <a:rPr lang="it-IT" sz="2000" dirty="0"/>
              <a:t> </a:t>
            </a:r>
            <a:r>
              <a:rPr lang="it-IT" sz="2000" dirty="0" err="1"/>
              <a:t>that</a:t>
            </a:r>
            <a:r>
              <a:rPr lang="it-IT" sz="2000" dirty="0"/>
              <a:t> </a:t>
            </a:r>
            <a:r>
              <a:rPr lang="it-IT" sz="2000" dirty="0" err="1"/>
              <a:t>is</a:t>
            </a:r>
            <a:r>
              <a:rPr lang="it-IT" sz="2000" dirty="0"/>
              <a:t> </a:t>
            </a:r>
            <a:r>
              <a:rPr lang="it-IT" sz="2000" dirty="0" err="1"/>
              <a:t>useful</a:t>
            </a:r>
            <a:r>
              <a:rPr lang="it-IT" sz="2000" dirty="0"/>
              <a:t> in </a:t>
            </a:r>
            <a:r>
              <a:rPr lang="it-IT" sz="2000" dirty="0" err="1"/>
              <a:t>applications</a:t>
            </a:r>
            <a:r>
              <a:rPr lang="it-IT" sz="2000" dirty="0"/>
              <a:t> </a:t>
            </a:r>
            <a:r>
              <a:rPr lang="it-IT" sz="2000" dirty="0" err="1"/>
              <a:t>which</a:t>
            </a:r>
            <a:r>
              <a:rPr lang="it-IT" sz="2000" dirty="0"/>
              <a:t> </a:t>
            </a:r>
            <a:r>
              <a:rPr lang="it-IT" sz="2000" dirty="0" err="1"/>
              <a:t>request</a:t>
            </a:r>
            <a:r>
              <a:rPr lang="it-IT" sz="2000" dirty="0"/>
              <a:t> </a:t>
            </a:r>
            <a:r>
              <a:rPr lang="it-IT" sz="2000" dirty="0" err="1"/>
              <a:t>low</a:t>
            </a:r>
            <a:r>
              <a:rPr lang="it-IT" sz="2000" dirty="0"/>
              <a:t> </a:t>
            </a:r>
            <a:r>
              <a:rPr lang="it-IT" sz="2000" dirty="0" err="1"/>
              <a:t>responce</a:t>
            </a:r>
            <a:r>
              <a:rPr lang="it-IT" sz="2000" dirty="0"/>
              <a:t> </a:t>
            </a:r>
            <a:r>
              <a:rPr lang="it-IT" sz="2000" dirty="0" err="1"/>
              <a:t>times</a:t>
            </a:r>
            <a:r>
              <a:rPr lang="it-IT" sz="2000" dirty="0"/>
              <a:t> (</a:t>
            </a:r>
            <a:r>
              <a:rPr lang="it-IT" sz="2000" dirty="0" err="1"/>
              <a:t>like</a:t>
            </a:r>
            <a:r>
              <a:rPr lang="it-IT" sz="2000" dirty="0"/>
              <a:t> </a:t>
            </a:r>
            <a:r>
              <a:rPr lang="it-IT" sz="2000" dirty="0" err="1"/>
              <a:t>this</a:t>
            </a:r>
            <a:r>
              <a:rPr lang="it-IT" sz="2000" dirty="0"/>
              <a:t> </a:t>
            </a:r>
            <a:r>
              <a:rPr lang="it-IT" sz="2000" dirty="0" err="1"/>
              <a:t>one</a:t>
            </a:r>
            <a:r>
              <a:rPr lang="it-IT" sz="2000" dirty="0"/>
              <a:t>)</a:t>
            </a:r>
          </a:p>
          <a:p>
            <a:pPr marL="0" indent="0" algn="just">
              <a:buNone/>
            </a:pPr>
            <a:r>
              <a:rPr lang="it-IT" sz="2000" dirty="0" err="1"/>
              <a:t>It</a:t>
            </a:r>
            <a:r>
              <a:rPr lang="it-IT" sz="2000" dirty="0"/>
              <a:t> </a:t>
            </a:r>
            <a:r>
              <a:rPr lang="it-IT" sz="2000" dirty="0" err="1"/>
              <a:t>includes</a:t>
            </a:r>
            <a:r>
              <a:rPr lang="it-IT" sz="2000" dirty="0"/>
              <a:t>, </a:t>
            </a:r>
            <a:r>
              <a:rPr lang="it-IT" sz="2000" dirty="0" err="1"/>
              <a:t>also</a:t>
            </a:r>
            <a:r>
              <a:rPr lang="it-IT" sz="2000" dirty="0"/>
              <a:t>, a </a:t>
            </a:r>
            <a:r>
              <a:rPr lang="it-IT" sz="2000" b="1" dirty="0"/>
              <a:t>DMP</a:t>
            </a:r>
            <a:r>
              <a:rPr lang="it-IT" sz="2000" dirty="0"/>
              <a:t> (</a:t>
            </a:r>
            <a:r>
              <a:rPr lang="it-IT" sz="2000" i="1" dirty="0" err="1"/>
              <a:t>digital</a:t>
            </a:r>
            <a:r>
              <a:rPr lang="it-IT" sz="2000" i="1" dirty="0"/>
              <a:t> </a:t>
            </a:r>
            <a:r>
              <a:rPr lang="it-IT" sz="2000" i="1" dirty="0" err="1"/>
              <a:t>motion</a:t>
            </a:r>
            <a:r>
              <a:rPr lang="it-IT" sz="2000" i="1" dirty="0"/>
              <a:t> processor</a:t>
            </a:r>
            <a:r>
              <a:rPr lang="it-IT" sz="2000" dirty="0"/>
              <a:t>), </a:t>
            </a:r>
            <a:r>
              <a:rPr lang="it-IT" sz="2000" dirty="0" err="1"/>
              <a:t>which</a:t>
            </a:r>
            <a:r>
              <a:rPr lang="it-IT" sz="2000" dirty="0"/>
              <a:t> </a:t>
            </a:r>
            <a:r>
              <a:rPr lang="it-IT" sz="2000" dirty="0" err="1"/>
              <a:t>will</a:t>
            </a:r>
            <a:r>
              <a:rPr lang="it-IT" sz="2000" dirty="0"/>
              <a:t> be </a:t>
            </a:r>
            <a:r>
              <a:rPr lang="it-IT" sz="2000" dirty="0" err="1"/>
              <a:t>explained</a:t>
            </a:r>
            <a:r>
              <a:rPr lang="it-IT" sz="2000" dirty="0"/>
              <a:t> </a:t>
            </a:r>
            <a:r>
              <a:rPr lang="it-IT" sz="2000" dirty="0" err="1"/>
              <a:t>aftwerwards</a:t>
            </a:r>
            <a:r>
              <a:rPr lang="it-IT" sz="2000" dirty="0"/>
              <a:t>.</a:t>
            </a:r>
          </a:p>
          <a:p>
            <a:pPr marL="0" indent="0" algn="just">
              <a:buNone/>
            </a:pPr>
            <a:r>
              <a:rPr lang="en-US" sz="2000" dirty="0"/>
              <a:t>Finally, neither least, it can be bought with few euro.</a:t>
            </a:r>
          </a:p>
        </p:txBody>
      </p:sp>
      <p:pic>
        <p:nvPicPr>
          <p:cNvPr id="6146" name="Picture 2" descr="http://www.starlino.com/wp-content/uploads/data/imu_guide/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512" y="4201309"/>
            <a:ext cx="3216276" cy="2001238"/>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rotWithShape="1">
          <a:blip r:embed="rId3"/>
          <a:srcRect l="12372" t="16992" r="43265" b="44531"/>
          <a:stretch/>
        </p:blipFill>
        <p:spPr>
          <a:xfrm>
            <a:off x="7986712" y="1970799"/>
            <a:ext cx="3216276" cy="1568332"/>
          </a:xfrm>
          <a:prstGeom prst="rect">
            <a:avLst/>
          </a:prstGeom>
          <a:ln>
            <a:noFill/>
          </a:ln>
          <a:effectLst>
            <a:outerShdw blurRad="292100" dist="139700" dir="2700000" algn="tl" rotWithShape="0">
              <a:srgbClr val="333333">
                <a:alpha val="65000"/>
              </a:srgbClr>
            </a:outerShdw>
          </a:effectLst>
        </p:spPr>
      </p:pic>
      <p:sp>
        <p:nvSpPr>
          <p:cNvPr id="5" name="Titolo 4"/>
          <p:cNvSpPr>
            <a:spLocks noGrp="1"/>
          </p:cNvSpPr>
          <p:nvPr>
            <p:ph type="title"/>
          </p:nvPr>
        </p:nvSpPr>
        <p:spPr/>
        <p:txBody>
          <a:bodyPr/>
          <a:lstStyle/>
          <a:p>
            <a:r>
              <a:rPr lang="it-IT" dirty="0"/>
              <a:t>IMU SENSOR (</a:t>
            </a:r>
            <a:r>
              <a:rPr lang="it-IT" dirty="0" err="1"/>
              <a:t>cont</a:t>
            </a:r>
            <a:r>
              <a:rPr lang="it-IT" dirty="0"/>
              <a:t>)</a:t>
            </a:r>
          </a:p>
        </p:txBody>
      </p:sp>
    </p:spTree>
    <p:extLst>
      <p:ext uri="{BB962C8B-B14F-4D97-AF65-F5344CB8AC3E}">
        <p14:creationId xmlns:p14="http://schemas.microsoft.com/office/powerpoint/2010/main" val="1868357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MOTOR DRIVERS IN CONTINUOUS CURRENT</a:t>
            </a:r>
          </a:p>
        </p:txBody>
      </p:sp>
      <p:sp>
        <p:nvSpPr>
          <p:cNvPr id="3" name="Segnaposto contenuto 2"/>
          <p:cNvSpPr>
            <a:spLocks noGrp="1"/>
          </p:cNvSpPr>
          <p:nvPr>
            <p:ph idx="1"/>
          </p:nvPr>
        </p:nvSpPr>
        <p:spPr>
          <a:xfrm>
            <a:off x="685800" y="2042051"/>
            <a:ext cx="6172199" cy="4430183"/>
          </a:xfrm>
        </p:spPr>
        <p:txBody>
          <a:bodyPr>
            <a:normAutofit/>
          </a:bodyPr>
          <a:lstStyle/>
          <a:p>
            <a:pPr marL="0" indent="0">
              <a:buNone/>
            </a:pPr>
            <a:r>
              <a:rPr lang="en-US" dirty="0"/>
              <a:t>To interface the microcontroller with the motors, we chose the chip </a:t>
            </a:r>
            <a:r>
              <a:rPr lang="en-US" b="1" dirty="0"/>
              <a:t>L298N</a:t>
            </a:r>
            <a:r>
              <a:rPr lang="en-US" dirty="0"/>
              <a:t> in the version with screw connectors and built-in heatsink.</a:t>
            </a:r>
          </a:p>
          <a:p>
            <a:pPr marL="0" indent="0">
              <a:buNone/>
            </a:pPr>
            <a:r>
              <a:rPr lang="en-US" dirty="0"/>
              <a:t>The L298N is a dual H bridge with these features:</a:t>
            </a:r>
            <a:endParaRPr lang="it-IT" dirty="0"/>
          </a:p>
          <a:p>
            <a:r>
              <a:rPr lang="en-US" dirty="0"/>
              <a:t>It can drive two motors</a:t>
            </a:r>
          </a:p>
          <a:p>
            <a:r>
              <a:rPr lang="en-US" dirty="0"/>
              <a:t>It's controlled by four inputs PWM (2 motors x 2 directions)</a:t>
            </a:r>
          </a:p>
          <a:p>
            <a:r>
              <a:rPr lang="en-US" dirty="0"/>
              <a:t>It can reverse the sense of rotation</a:t>
            </a:r>
          </a:p>
          <a:p>
            <a:r>
              <a:rPr lang="en-US" dirty="0"/>
              <a:t>It can control motors from 7v to 35v (also less by restricting the </a:t>
            </a:r>
            <a:r>
              <a:rPr lang="en-US" i="1" dirty="0"/>
              <a:t>range</a:t>
            </a:r>
            <a:r>
              <a:rPr lang="en-US" dirty="0"/>
              <a:t> of PWM; </a:t>
            </a:r>
            <a:r>
              <a:rPr lang="en-US" dirty="0" err="1"/>
              <a:t>Unibalance</a:t>
            </a:r>
            <a:r>
              <a:rPr lang="en-US" dirty="0"/>
              <a:t> owns 3v motors)</a:t>
            </a:r>
          </a:p>
          <a:p>
            <a:r>
              <a:rPr lang="en-US" dirty="0"/>
              <a:t>It supplies 2A at most for each motor</a:t>
            </a:r>
          </a:p>
          <a:p>
            <a:r>
              <a:rPr lang="en-US" dirty="0"/>
              <a:t>Optionally, it supplies a voltage of 5v useful when there isn't a power distribution board</a:t>
            </a:r>
            <a:endParaRPr lang="it-IT" dirty="0"/>
          </a:p>
        </p:txBody>
      </p:sp>
      <p:pic>
        <p:nvPicPr>
          <p:cNvPr id="7170" name="Picture 2" descr="http://fritzing.org/media/fritzing-repo/projects/w/working-with-l298n-dc-motor-driver/images/Dual-H-Bridge-DC-Stepper-Motor-Drive-Controller-Board-Module-Arduino-L298N-HE2.jpg"/>
          <p:cNvPicPr>
            <a:picLocks noChangeAspect="1" noChangeArrowheads="1"/>
          </p:cNvPicPr>
          <p:nvPr/>
        </p:nvPicPr>
        <p:blipFill rotWithShape="1">
          <a:blip r:embed="rId2">
            <a:extLst>
              <a:ext uri="{28A0092B-C50C-407E-A947-70E740481C1C}">
                <a14:useLocalDpi xmlns:a14="http://schemas.microsoft.com/office/drawing/2010/main" val="0"/>
              </a:ext>
            </a:extLst>
          </a:blip>
          <a:srcRect t="8884" r="2080" b="9137"/>
          <a:stretch/>
        </p:blipFill>
        <p:spPr bwMode="auto">
          <a:xfrm>
            <a:off x="7700753" y="2513543"/>
            <a:ext cx="3914983" cy="3277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6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DC MOTORS AND GEARMOTORS</a:t>
            </a:r>
          </a:p>
        </p:txBody>
      </p:sp>
      <p:sp>
        <p:nvSpPr>
          <p:cNvPr id="3" name="Segnaposto contenuto 2"/>
          <p:cNvSpPr>
            <a:spLocks noGrp="1"/>
          </p:cNvSpPr>
          <p:nvPr>
            <p:ph idx="1"/>
          </p:nvPr>
        </p:nvSpPr>
        <p:spPr>
          <a:xfrm>
            <a:off x="685802" y="2142067"/>
            <a:ext cx="7043736" cy="4345298"/>
          </a:xfrm>
        </p:spPr>
        <p:txBody>
          <a:bodyPr>
            <a:normAutofit/>
          </a:bodyPr>
          <a:lstStyle/>
          <a:p>
            <a:pPr marL="0" indent="0">
              <a:buNone/>
            </a:pPr>
            <a:r>
              <a:rPr lang="it-IT" sz="2000" dirty="0"/>
              <a:t>The </a:t>
            </a:r>
            <a:r>
              <a:rPr lang="it-IT" sz="2000" dirty="0" err="1"/>
              <a:t>used</a:t>
            </a:r>
            <a:r>
              <a:rPr lang="it-IT" sz="2000" dirty="0"/>
              <a:t> </a:t>
            </a:r>
            <a:r>
              <a:rPr lang="it-IT" sz="2000" dirty="0" err="1"/>
              <a:t>motors</a:t>
            </a:r>
            <a:r>
              <a:rPr lang="it-IT" sz="2000" dirty="0"/>
              <a:t> are </a:t>
            </a:r>
            <a:r>
              <a:rPr lang="it-IT" sz="2000" dirty="0" err="1"/>
              <a:t>simple</a:t>
            </a:r>
            <a:r>
              <a:rPr lang="it-IT" sz="2000" dirty="0"/>
              <a:t> </a:t>
            </a:r>
            <a:r>
              <a:rPr lang="it-IT" sz="2000" b="1" dirty="0"/>
              <a:t>3v </a:t>
            </a:r>
            <a:r>
              <a:rPr lang="it-IT" sz="2000" b="1" dirty="0" err="1"/>
              <a:t>brushed</a:t>
            </a:r>
            <a:r>
              <a:rPr lang="it-IT" sz="2000" dirty="0"/>
              <a:t>.</a:t>
            </a:r>
          </a:p>
          <a:p>
            <a:pPr marL="0" indent="0">
              <a:buNone/>
            </a:pPr>
            <a:r>
              <a:rPr lang="en-US" sz="2000" dirty="0"/>
              <a:t>Unluckily we didn’t find the specification of these motors and we had had to continue by individuating experimentally the working </a:t>
            </a:r>
            <a:r>
              <a:rPr lang="en-US" sz="2000" i="1" dirty="0"/>
              <a:t>ranges</a:t>
            </a:r>
            <a:r>
              <a:rPr lang="en-US" sz="2000" dirty="0"/>
              <a:t> (voltage and max load) through the measurement of the absorbed current and the temperature of the frame by varying the test conditions.</a:t>
            </a:r>
          </a:p>
          <a:p>
            <a:pPr marL="0" indent="0">
              <a:buNone/>
            </a:pPr>
            <a:r>
              <a:rPr lang="it-IT" sz="2000" dirty="0"/>
              <a:t>The </a:t>
            </a:r>
            <a:r>
              <a:rPr lang="it-IT" sz="2000" dirty="0" err="1"/>
              <a:t>gearmotor</a:t>
            </a:r>
            <a:r>
              <a:rPr lang="it-IT" sz="2000" dirty="0"/>
              <a:t> </a:t>
            </a:r>
            <a:r>
              <a:rPr lang="it-IT" sz="2000" dirty="0" err="1"/>
              <a:t>supplies</a:t>
            </a:r>
            <a:r>
              <a:rPr lang="it-IT" sz="2000" dirty="0"/>
              <a:t> a </a:t>
            </a:r>
            <a:r>
              <a:rPr lang="it-IT" sz="2000" b="1" dirty="0"/>
              <a:t>ratio of </a:t>
            </a:r>
            <a:r>
              <a:rPr lang="it-IT" sz="2000" b="1" dirty="0" err="1"/>
              <a:t>reduction</a:t>
            </a:r>
            <a:r>
              <a:rPr lang="it-IT" sz="2000" b="1" dirty="0"/>
              <a:t> of 58:1 </a:t>
            </a:r>
            <a:r>
              <a:rPr lang="it-IT" sz="2000" dirty="0"/>
              <a:t>and </a:t>
            </a:r>
            <a:r>
              <a:rPr lang="it-IT" sz="2000" dirty="0" err="1"/>
              <a:t>transforms</a:t>
            </a:r>
            <a:r>
              <a:rPr lang="it-IT" sz="2000" dirty="0"/>
              <a:t> the </a:t>
            </a:r>
            <a:r>
              <a:rPr lang="it-IT" sz="2000" dirty="0" err="1"/>
              <a:t>rotational</a:t>
            </a:r>
            <a:r>
              <a:rPr lang="it-IT" sz="2000" dirty="0"/>
              <a:t> </a:t>
            </a:r>
            <a:r>
              <a:rPr lang="it-IT" sz="2000" dirty="0" err="1"/>
              <a:t>motion</a:t>
            </a:r>
            <a:r>
              <a:rPr lang="it-IT" sz="2000" dirty="0"/>
              <a:t> from </a:t>
            </a:r>
            <a:r>
              <a:rPr lang="it-IT" sz="2000" dirty="0" err="1"/>
              <a:t>vertical</a:t>
            </a:r>
            <a:r>
              <a:rPr lang="it-IT" sz="2000" dirty="0"/>
              <a:t> to </a:t>
            </a:r>
            <a:r>
              <a:rPr lang="it-IT" sz="2000" dirty="0" err="1"/>
              <a:t>horizontal</a:t>
            </a:r>
            <a:r>
              <a:rPr lang="it-IT" sz="2000" dirty="0"/>
              <a:t>, </a:t>
            </a:r>
            <a:r>
              <a:rPr lang="it-IT" sz="2000" dirty="0" err="1"/>
              <a:t>after</a:t>
            </a:r>
            <a:r>
              <a:rPr lang="it-IT" sz="2000" dirty="0"/>
              <a:t> </a:t>
            </a:r>
            <a:r>
              <a:rPr lang="it-IT" sz="2000" dirty="0" err="1"/>
              <a:t>that</a:t>
            </a:r>
            <a:r>
              <a:rPr lang="it-IT" sz="2000" dirty="0"/>
              <a:t> </a:t>
            </a:r>
            <a:r>
              <a:rPr lang="it-IT" sz="2000" dirty="0" err="1"/>
              <a:t>it</a:t>
            </a:r>
            <a:r>
              <a:rPr lang="it-IT" sz="2000" dirty="0"/>
              <a:t> </a:t>
            </a:r>
            <a:r>
              <a:rPr lang="it-IT" sz="2000" dirty="0" err="1"/>
              <a:t>transmits</a:t>
            </a:r>
            <a:r>
              <a:rPr lang="it-IT" sz="2000" dirty="0"/>
              <a:t> the </a:t>
            </a:r>
            <a:r>
              <a:rPr lang="it-IT" sz="2000" dirty="0" err="1"/>
              <a:t>motion</a:t>
            </a:r>
            <a:r>
              <a:rPr lang="it-IT" sz="2000" dirty="0"/>
              <a:t> to the </a:t>
            </a:r>
            <a:r>
              <a:rPr lang="it-IT" sz="2000" dirty="0" err="1"/>
              <a:t>axle</a:t>
            </a:r>
            <a:r>
              <a:rPr lang="it-IT" sz="2000" dirty="0"/>
              <a:t> </a:t>
            </a:r>
            <a:r>
              <a:rPr lang="it-IT" sz="2000" dirty="0" err="1"/>
              <a:t>shafts</a:t>
            </a:r>
            <a:r>
              <a:rPr lang="it-IT" sz="2000" dirty="0"/>
              <a:t> in PVC </a:t>
            </a:r>
            <a:r>
              <a:rPr lang="it-IT" sz="2000" dirty="0" err="1"/>
              <a:t>connected</a:t>
            </a:r>
            <a:r>
              <a:rPr lang="it-IT" sz="2000" dirty="0"/>
              <a:t> to the </a:t>
            </a:r>
            <a:r>
              <a:rPr lang="it-IT" sz="2000" dirty="0" err="1"/>
              <a:t>two</a:t>
            </a:r>
            <a:r>
              <a:rPr lang="it-IT" sz="2000" dirty="0"/>
              <a:t> </a:t>
            </a:r>
            <a:r>
              <a:rPr lang="it-IT" sz="2000" dirty="0" err="1"/>
              <a:t>wheels</a:t>
            </a:r>
            <a:r>
              <a:rPr lang="it-IT" sz="2000" dirty="0"/>
              <a:t>. </a:t>
            </a:r>
          </a:p>
        </p:txBody>
      </p:sp>
      <p:pic>
        <p:nvPicPr>
          <p:cNvPr id="4" name="Picture 12" descr="https://lh3.googleusercontent.com/ZU3XPLaCguzyDMZWwcjko8qEyqLbELeKpiZrRyzTrop103zOVHtAc0rJygagnAsTmaC5Mg6jEisftAH7D99tPbyZ94bkxnzQPVxE4uiBubJiwi2ah6iq7FRXipPxWeHNUPMQ0hBKOWWQdUJt1MNWm9sU7zf-VCaokBYhzlNTR2vAhmJ9ItjcgCBU4gmPCpLskMM8OlYV8JjgRT2S1FyPU0jUW7zrmvYuyh5cLbj6Q9FU7Gg0q2tqJwIpR2kE_WIFwSv7XKLwLbSAScAuQ3QNUi5yNvNF1h8W1vAkvLxtAABq6Fmz0hBZ68bM0qqLxeqUQHw_DLR_mrpX3-Gqzt9CKDkHjIftCUKNK0wU2M3I6VRQr7LG2NOlIRtoWIhoL6XOUFoFAcbiCFnikvTuzdAoWFyPchHkeGTFzUd05kH7sKTc3CkpWvuJwy590TVDkt0h824XmN3lbCIB3CNNTjBqOdarCFMCWFwGJGQKHK3CsD2TZoBczsyySXnt_uluqXqeC0VM0sJ4aMcP55Py1UP5s9jCG5ei8P72PgKW1xMWtSpJythhSrzb5UcUbA1u7lhH51rz8RNTuoy1f8WdaFrko3QFRQ=w1186-h667-no"/>
          <p:cNvPicPr>
            <a:picLocks noChangeAspect="1" noChangeArrowheads="1"/>
          </p:cNvPicPr>
          <p:nvPr/>
        </p:nvPicPr>
        <p:blipFill rotWithShape="1">
          <a:blip r:embed="rId2">
            <a:extLst>
              <a:ext uri="{28A0092B-C50C-407E-A947-70E740481C1C}">
                <a14:useLocalDpi xmlns:a14="http://schemas.microsoft.com/office/drawing/2010/main" val="0"/>
              </a:ext>
            </a:extLst>
          </a:blip>
          <a:srcRect l="34162" t="49550" r="50281" b="21889"/>
          <a:stretch/>
        </p:blipFill>
        <p:spPr bwMode="auto">
          <a:xfrm>
            <a:off x="8253412" y="3241897"/>
            <a:ext cx="3143251" cy="32454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8" name="Picture 2" descr="http://www.electrical4u.com/images/PMDC-motor-construc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53412" y="609600"/>
            <a:ext cx="3143251" cy="2357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4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 ARCHITECTURE</a:t>
            </a:r>
          </a:p>
        </p:txBody>
      </p:sp>
      <p:grpSp>
        <p:nvGrpSpPr>
          <p:cNvPr id="111" name="Gruppo 110"/>
          <p:cNvGrpSpPr/>
          <p:nvPr/>
        </p:nvGrpSpPr>
        <p:grpSpPr>
          <a:xfrm>
            <a:off x="1323989" y="1825122"/>
            <a:ext cx="9205910" cy="4499853"/>
            <a:chOff x="1266837" y="1853698"/>
            <a:chExt cx="9205910" cy="4499853"/>
          </a:xfrm>
        </p:grpSpPr>
        <p:sp>
          <p:nvSpPr>
            <p:cNvPr id="5" name="Rettangolo arrotondato 4"/>
            <p:cNvSpPr/>
            <p:nvPr/>
          </p:nvSpPr>
          <p:spPr>
            <a:xfrm>
              <a:off x="1266837" y="3328986"/>
              <a:ext cx="942974"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ROBOT</a:t>
              </a:r>
            </a:p>
          </p:txBody>
        </p:sp>
        <p:sp>
          <p:nvSpPr>
            <p:cNvPr id="6" name="Rettangolo arrotondato 5"/>
            <p:cNvSpPr/>
            <p:nvPr/>
          </p:nvSpPr>
          <p:spPr>
            <a:xfrm>
              <a:off x="1266837" y="2008715"/>
              <a:ext cx="169068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SMARTPHONE</a:t>
              </a:r>
            </a:p>
          </p:txBody>
        </p:sp>
        <p:sp>
          <p:nvSpPr>
            <p:cNvPr id="7" name="Rettangolo arrotondato 6"/>
            <p:cNvSpPr/>
            <p:nvPr/>
          </p:nvSpPr>
          <p:spPr>
            <a:xfrm>
              <a:off x="2709873" y="3328983"/>
              <a:ext cx="681037"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IMU</a:t>
              </a:r>
            </a:p>
          </p:txBody>
        </p:sp>
        <p:cxnSp>
          <p:nvCxnSpPr>
            <p:cNvPr id="11" name="Connettore 2 10"/>
            <p:cNvCxnSpPr/>
            <p:nvPr/>
          </p:nvCxnSpPr>
          <p:spPr>
            <a:xfrm>
              <a:off x="2209811" y="3743321"/>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ttangolo arrotondato 11"/>
            <p:cNvSpPr/>
            <p:nvPr/>
          </p:nvSpPr>
          <p:spPr>
            <a:xfrm>
              <a:off x="4452951" y="3328983"/>
              <a:ext cx="923926"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FILTER</a:t>
              </a:r>
            </a:p>
          </p:txBody>
        </p:sp>
        <p:sp>
          <p:nvSpPr>
            <p:cNvPr id="15" name="CasellaDiTesto 14"/>
            <p:cNvSpPr txBox="1"/>
            <p:nvPr/>
          </p:nvSpPr>
          <p:spPr>
            <a:xfrm>
              <a:off x="3362334" y="3216830"/>
              <a:ext cx="837217" cy="338554"/>
            </a:xfrm>
            <a:prstGeom prst="rect">
              <a:avLst/>
            </a:prstGeom>
            <a:noFill/>
          </p:spPr>
          <p:txBody>
            <a:bodyPr wrap="none" rtlCol="0">
              <a:spAutoFit/>
            </a:bodyPr>
            <a:lstStyle/>
            <a:p>
              <a:r>
                <a:rPr lang="it-IT" sz="1600" dirty="0"/>
                <a:t>LIN ACC</a:t>
              </a:r>
            </a:p>
          </p:txBody>
        </p:sp>
        <p:cxnSp>
          <p:nvCxnSpPr>
            <p:cNvPr id="16" name="Connettore 2 15"/>
            <p:cNvCxnSpPr/>
            <p:nvPr/>
          </p:nvCxnSpPr>
          <p:spPr>
            <a:xfrm>
              <a:off x="3390910" y="3529011"/>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asellaDiTesto 17"/>
            <p:cNvSpPr txBox="1"/>
            <p:nvPr/>
          </p:nvSpPr>
          <p:spPr>
            <a:xfrm>
              <a:off x="3348046" y="3686170"/>
              <a:ext cx="917239" cy="338554"/>
            </a:xfrm>
            <a:prstGeom prst="rect">
              <a:avLst/>
            </a:prstGeom>
            <a:noFill/>
          </p:spPr>
          <p:txBody>
            <a:bodyPr wrap="none" rtlCol="0">
              <a:spAutoFit/>
            </a:bodyPr>
            <a:lstStyle/>
            <a:p>
              <a:r>
                <a:rPr lang="it-IT" sz="1600" dirty="0"/>
                <a:t>ANG VEL</a:t>
              </a:r>
            </a:p>
          </p:txBody>
        </p:sp>
        <p:cxnSp>
          <p:nvCxnSpPr>
            <p:cNvPr id="19" name="Connettore 2 18"/>
            <p:cNvCxnSpPr/>
            <p:nvPr/>
          </p:nvCxnSpPr>
          <p:spPr>
            <a:xfrm>
              <a:off x="3390910" y="3998351"/>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CasellaDiTesto 22"/>
            <p:cNvSpPr txBox="1"/>
            <p:nvPr/>
          </p:nvSpPr>
          <p:spPr>
            <a:xfrm>
              <a:off x="5343541" y="3433339"/>
              <a:ext cx="674159" cy="338554"/>
            </a:xfrm>
            <a:prstGeom prst="rect">
              <a:avLst/>
            </a:prstGeom>
            <a:noFill/>
          </p:spPr>
          <p:txBody>
            <a:bodyPr wrap="none" rtlCol="0">
              <a:spAutoFit/>
            </a:bodyPr>
            <a:lstStyle/>
            <a:p>
              <a:r>
                <a:rPr lang="it-IT" sz="1600" dirty="0"/>
                <a:t>PITCH</a:t>
              </a:r>
            </a:p>
          </p:txBody>
        </p:sp>
        <p:cxnSp>
          <p:nvCxnSpPr>
            <p:cNvPr id="24" name="Connettore 2 23"/>
            <p:cNvCxnSpPr/>
            <p:nvPr/>
          </p:nvCxnSpPr>
          <p:spPr>
            <a:xfrm>
              <a:off x="5372117" y="3745520"/>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ttangolo arrotondato 24"/>
            <p:cNvSpPr/>
            <p:nvPr/>
          </p:nvSpPr>
          <p:spPr>
            <a:xfrm>
              <a:off x="3480412" y="2008715"/>
              <a:ext cx="1148749"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SENSORS</a:t>
              </a:r>
            </a:p>
          </p:txBody>
        </p:sp>
        <p:cxnSp>
          <p:nvCxnSpPr>
            <p:cNvPr id="26" name="Connettore 2 25"/>
            <p:cNvCxnSpPr/>
            <p:nvPr/>
          </p:nvCxnSpPr>
          <p:spPr>
            <a:xfrm>
              <a:off x="2980350" y="2423053"/>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ettangolo arrotondato 26"/>
            <p:cNvSpPr/>
            <p:nvPr/>
          </p:nvSpPr>
          <p:spPr>
            <a:xfrm>
              <a:off x="5878203" y="2008715"/>
              <a:ext cx="1184870"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ANDROID SENSOR FUSION</a:t>
              </a:r>
            </a:p>
          </p:txBody>
        </p:sp>
        <p:sp>
          <p:nvSpPr>
            <p:cNvPr id="28" name="CasellaDiTesto 27"/>
            <p:cNvSpPr txBox="1"/>
            <p:nvPr/>
          </p:nvSpPr>
          <p:spPr>
            <a:xfrm>
              <a:off x="4573269" y="1853698"/>
              <a:ext cx="1001300" cy="338554"/>
            </a:xfrm>
            <a:prstGeom prst="rect">
              <a:avLst/>
            </a:prstGeom>
            <a:noFill/>
          </p:spPr>
          <p:txBody>
            <a:bodyPr wrap="none" rtlCol="0">
              <a:spAutoFit/>
            </a:bodyPr>
            <a:lstStyle/>
            <a:p>
              <a:r>
                <a:rPr lang="it-IT" sz="1600" dirty="0"/>
                <a:t>COMPASS</a:t>
              </a:r>
            </a:p>
          </p:txBody>
        </p:sp>
        <p:cxnSp>
          <p:nvCxnSpPr>
            <p:cNvPr id="29" name="Connettore 2 28"/>
            <p:cNvCxnSpPr/>
            <p:nvPr/>
          </p:nvCxnSpPr>
          <p:spPr>
            <a:xfrm>
              <a:off x="4644709" y="2165879"/>
              <a:ext cx="119565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sellaDiTesto 29"/>
            <p:cNvSpPr txBox="1"/>
            <p:nvPr/>
          </p:nvSpPr>
          <p:spPr>
            <a:xfrm>
              <a:off x="4573269" y="2151584"/>
              <a:ext cx="657359" cy="338554"/>
            </a:xfrm>
            <a:prstGeom prst="rect">
              <a:avLst/>
            </a:prstGeom>
            <a:noFill/>
          </p:spPr>
          <p:txBody>
            <a:bodyPr wrap="none" rtlCol="0">
              <a:spAutoFit/>
            </a:bodyPr>
            <a:lstStyle/>
            <a:p>
              <a:r>
                <a:rPr lang="it-IT" sz="1600" dirty="0"/>
                <a:t>GYRO</a:t>
              </a:r>
            </a:p>
          </p:txBody>
        </p:sp>
        <p:cxnSp>
          <p:nvCxnSpPr>
            <p:cNvPr id="31" name="Connettore 2 30"/>
            <p:cNvCxnSpPr/>
            <p:nvPr/>
          </p:nvCxnSpPr>
          <p:spPr>
            <a:xfrm>
              <a:off x="4644709" y="2463765"/>
              <a:ext cx="119565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asellaDiTesto 31"/>
            <p:cNvSpPr txBox="1"/>
            <p:nvPr/>
          </p:nvSpPr>
          <p:spPr>
            <a:xfrm>
              <a:off x="4568503" y="2446863"/>
              <a:ext cx="707373" cy="338554"/>
            </a:xfrm>
            <a:prstGeom prst="rect">
              <a:avLst/>
            </a:prstGeom>
            <a:noFill/>
          </p:spPr>
          <p:txBody>
            <a:bodyPr wrap="none" rtlCol="0">
              <a:spAutoFit/>
            </a:bodyPr>
            <a:lstStyle/>
            <a:p>
              <a:r>
                <a:rPr lang="it-IT" sz="1600" dirty="0"/>
                <a:t>ACCEL</a:t>
              </a:r>
            </a:p>
          </p:txBody>
        </p:sp>
        <p:cxnSp>
          <p:nvCxnSpPr>
            <p:cNvPr id="33" name="Connettore 2 32"/>
            <p:cNvCxnSpPr/>
            <p:nvPr/>
          </p:nvCxnSpPr>
          <p:spPr>
            <a:xfrm>
              <a:off x="4639943" y="2759044"/>
              <a:ext cx="1200418"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Rettangolo arrotondato 33"/>
            <p:cNvSpPr/>
            <p:nvPr/>
          </p:nvSpPr>
          <p:spPr>
            <a:xfrm>
              <a:off x="7912057" y="2008715"/>
              <a:ext cx="923926"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LOW PASS FILTER</a:t>
              </a:r>
            </a:p>
          </p:txBody>
        </p:sp>
        <p:sp>
          <p:nvSpPr>
            <p:cNvPr id="35" name="CasellaDiTesto 34"/>
            <p:cNvSpPr txBox="1"/>
            <p:nvPr/>
          </p:nvSpPr>
          <p:spPr>
            <a:xfrm>
              <a:off x="7007181" y="1896562"/>
              <a:ext cx="604268" cy="338554"/>
            </a:xfrm>
            <a:prstGeom prst="rect">
              <a:avLst/>
            </a:prstGeom>
            <a:noFill/>
          </p:spPr>
          <p:txBody>
            <a:bodyPr wrap="none" rtlCol="0">
              <a:spAutoFit/>
            </a:bodyPr>
            <a:lstStyle/>
            <a:p>
              <a:r>
                <a:rPr lang="it-IT" sz="1600" dirty="0"/>
                <a:t>ROLL</a:t>
              </a:r>
            </a:p>
          </p:txBody>
        </p:sp>
        <p:cxnSp>
          <p:nvCxnSpPr>
            <p:cNvPr id="36" name="Connettore 2 35"/>
            <p:cNvCxnSpPr/>
            <p:nvPr/>
          </p:nvCxnSpPr>
          <p:spPr>
            <a:xfrm>
              <a:off x="7078621" y="2208743"/>
              <a:ext cx="836668"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CasellaDiTesto 36"/>
            <p:cNvSpPr txBox="1"/>
            <p:nvPr/>
          </p:nvSpPr>
          <p:spPr>
            <a:xfrm>
              <a:off x="7007181" y="2365902"/>
              <a:ext cx="674159" cy="338554"/>
            </a:xfrm>
            <a:prstGeom prst="rect">
              <a:avLst/>
            </a:prstGeom>
            <a:noFill/>
          </p:spPr>
          <p:txBody>
            <a:bodyPr wrap="none" rtlCol="0">
              <a:spAutoFit/>
            </a:bodyPr>
            <a:lstStyle/>
            <a:p>
              <a:r>
                <a:rPr lang="it-IT" sz="1600" dirty="0"/>
                <a:t>PITCH</a:t>
              </a:r>
            </a:p>
          </p:txBody>
        </p:sp>
        <p:cxnSp>
          <p:nvCxnSpPr>
            <p:cNvPr id="38" name="Connettore 2 37"/>
            <p:cNvCxnSpPr/>
            <p:nvPr/>
          </p:nvCxnSpPr>
          <p:spPr>
            <a:xfrm>
              <a:off x="7078621" y="2678083"/>
              <a:ext cx="82238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e 42"/>
            <p:cNvSpPr/>
            <p:nvPr/>
          </p:nvSpPr>
          <p:spPr>
            <a:xfrm>
              <a:off x="6438918" y="3602616"/>
              <a:ext cx="252831" cy="252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4" name="Connettore 2 43"/>
            <p:cNvCxnSpPr/>
            <p:nvPr/>
          </p:nvCxnSpPr>
          <p:spPr>
            <a:xfrm>
              <a:off x="6572273" y="3155380"/>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CasellaDiTesto 46"/>
            <p:cNvSpPr txBox="1"/>
            <p:nvPr/>
          </p:nvSpPr>
          <p:spPr>
            <a:xfrm>
              <a:off x="6192779" y="3400439"/>
              <a:ext cx="247184" cy="338554"/>
            </a:xfrm>
            <a:prstGeom prst="rect">
              <a:avLst/>
            </a:prstGeom>
            <a:noFill/>
          </p:spPr>
          <p:txBody>
            <a:bodyPr wrap="none" rtlCol="0">
              <a:spAutoFit/>
            </a:bodyPr>
            <a:lstStyle/>
            <a:p>
              <a:r>
                <a:rPr lang="it-IT" sz="1600" dirty="0"/>
                <a:t>-</a:t>
              </a:r>
            </a:p>
          </p:txBody>
        </p:sp>
        <p:sp>
          <p:nvSpPr>
            <p:cNvPr id="48" name="CasellaDiTesto 47"/>
            <p:cNvSpPr txBox="1"/>
            <p:nvPr/>
          </p:nvSpPr>
          <p:spPr>
            <a:xfrm>
              <a:off x="6588070" y="3324238"/>
              <a:ext cx="287258" cy="338554"/>
            </a:xfrm>
            <a:prstGeom prst="rect">
              <a:avLst/>
            </a:prstGeom>
            <a:noFill/>
          </p:spPr>
          <p:txBody>
            <a:bodyPr wrap="none" rtlCol="0">
              <a:spAutoFit/>
            </a:bodyPr>
            <a:lstStyle/>
            <a:p>
              <a:r>
                <a:rPr lang="it-IT" sz="1600" dirty="0"/>
                <a:t>+</a:t>
              </a:r>
            </a:p>
          </p:txBody>
        </p:sp>
        <p:sp>
          <p:nvSpPr>
            <p:cNvPr id="50" name="CasellaDiTesto 49"/>
            <p:cNvSpPr txBox="1"/>
            <p:nvPr/>
          </p:nvSpPr>
          <p:spPr>
            <a:xfrm>
              <a:off x="7620021" y="3004733"/>
              <a:ext cx="1844992" cy="338554"/>
            </a:xfrm>
            <a:prstGeom prst="rect">
              <a:avLst/>
            </a:prstGeom>
            <a:noFill/>
          </p:spPr>
          <p:txBody>
            <a:bodyPr wrap="none" rtlCol="0">
              <a:spAutoFit/>
            </a:bodyPr>
            <a:lstStyle/>
            <a:p>
              <a:r>
                <a:rPr lang="it-IT" sz="1600" dirty="0"/>
                <a:t>VERTICAL SETPOINT</a:t>
              </a:r>
            </a:p>
          </p:txBody>
        </p:sp>
        <p:cxnSp>
          <p:nvCxnSpPr>
            <p:cNvPr id="51" name="Connettore 2 50"/>
            <p:cNvCxnSpPr/>
            <p:nvPr/>
          </p:nvCxnSpPr>
          <p:spPr>
            <a:xfrm>
              <a:off x="6567508" y="3183539"/>
              <a:ext cx="1066801"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Connettore 2 51"/>
            <p:cNvCxnSpPr/>
            <p:nvPr/>
          </p:nvCxnSpPr>
          <p:spPr>
            <a:xfrm>
              <a:off x="8835983" y="2616140"/>
              <a:ext cx="895348"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ttore 2 52"/>
            <p:cNvCxnSpPr/>
            <p:nvPr/>
          </p:nvCxnSpPr>
          <p:spPr>
            <a:xfrm>
              <a:off x="9704285" y="2595991"/>
              <a:ext cx="0" cy="1175904"/>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ttore 2 53"/>
            <p:cNvCxnSpPr/>
            <p:nvPr/>
          </p:nvCxnSpPr>
          <p:spPr>
            <a:xfrm flipH="1">
              <a:off x="6691750" y="3747080"/>
              <a:ext cx="303958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CasellaDiTesto 56"/>
            <p:cNvSpPr txBox="1"/>
            <p:nvPr/>
          </p:nvSpPr>
          <p:spPr>
            <a:xfrm>
              <a:off x="8931234" y="2332560"/>
              <a:ext cx="506292" cy="338554"/>
            </a:xfrm>
            <a:prstGeom prst="rect">
              <a:avLst/>
            </a:prstGeom>
            <a:noFill/>
          </p:spPr>
          <p:txBody>
            <a:bodyPr wrap="none" rtlCol="0">
              <a:spAutoFit/>
            </a:bodyPr>
            <a:lstStyle/>
            <a:p>
              <a:r>
                <a:rPr lang="it-IT" sz="1600" dirty="0"/>
                <a:t>TILT</a:t>
              </a:r>
            </a:p>
          </p:txBody>
        </p:sp>
        <p:sp>
          <p:nvSpPr>
            <p:cNvPr id="58" name="Rettangolo arrotondato 57"/>
            <p:cNvSpPr/>
            <p:nvPr/>
          </p:nvSpPr>
          <p:spPr>
            <a:xfrm>
              <a:off x="2936087" y="5063588"/>
              <a:ext cx="668471"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PID</a:t>
              </a:r>
            </a:p>
          </p:txBody>
        </p:sp>
        <p:cxnSp>
          <p:nvCxnSpPr>
            <p:cNvPr id="59" name="Connettore 2 58"/>
            <p:cNvCxnSpPr/>
            <p:nvPr/>
          </p:nvCxnSpPr>
          <p:spPr>
            <a:xfrm>
              <a:off x="6570558" y="3891397"/>
              <a:ext cx="0" cy="58947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ttore 2 59"/>
            <p:cNvCxnSpPr/>
            <p:nvPr/>
          </p:nvCxnSpPr>
          <p:spPr>
            <a:xfrm flipH="1">
              <a:off x="2493388" y="4456697"/>
              <a:ext cx="4104218"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Connettore 2 62"/>
            <p:cNvCxnSpPr/>
            <p:nvPr/>
          </p:nvCxnSpPr>
          <p:spPr>
            <a:xfrm rot="16200000">
              <a:off x="2710289" y="5256676"/>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Connettore 2 63"/>
            <p:cNvCxnSpPr/>
            <p:nvPr/>
          </p:nvCxnSpPr>
          <p:spPr>
            <a:xfrm flipH="1" flipV="1">
              <a:off x="2521965" y="4428126"/>
              <a:ext cx="1" cy="104980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CasellaDiTesto 70"/>
            <p:cNvSpPr txBox="1"/>
            <p:nvPr/>
          </p:nvSpPr>
          <p:spPr>
            <a:xfrm>
              <a:off x="5840361" y="4142313"/>
              <a:ext cx="756554" cy="338554"/>
            </a:xfrm>
            <a:prstGeom prst="rect">
              <a:avLst/>
            </a:prstGeom>
            <a:noFill/>
          </p:spPr>
          <p:txBody>
            <a:bodyPr wrap="none" rtlCol="0">
              <a:spAutoFit/>
            </a:bodyPr>
            <a:lstStyle/>
            <a:p>
              <a:r>
                <a:rPr lang="it-IT" sz="1600" dirty="0"/>
                <a:t>ERROR</a:t>
              </a:r>
            </a:p>
          </p:txBody>
        </p:sp>
        <p:sp>
          <p:nvSpPr>
            <p:cNvPr id="72" name="CasellaDiTesto 71"/>
            <p:cNvSpPr txBox="1"/>
            <p:nvPr/>
          </p:nvSpPr>
          <p:spPr>
            <a:xfrm>
              <a:off x="6654746" y="3690953"/>
              <a:ext cx="287258" cy="338554"/>
            </a:xfrm>
            <a:prstGeom prst="rect">
              <a:avLst/>
            </a:prstGeom>
            <a:noFill/>
          </p:spPr>
          <p:txBody>
            <a:bodyPr wrap="none" rtlCol="0">
              <a:spAutoFit/>
            </a:bodyPr>
            <a:lstStyle/>
            <a:p>
              <a:r>
                <a:rPr lang="it-IT" sz="1600" dirty="0"/>
                <a:t>+</a:t>
              </a:r>
            </a:p>
          </p:txBody>
        </p:sp>
        <p:sp>
          <p:nvSpPr>
            <p:cNvPr id="75" name="Rettangolo arrotondato 74"/>
            <p:cNvSpPr/>
            <p:nvPr/>
          </p:nvSpPr>
          <p:spPr>
            <a:xfrm>
              <a:off x="4650643" y="5043557"/>
              <a:ext cx="1829394" cy="122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SPEED AND DIRECTION CALCULATOR</a:t>
              </a:r>
            </a:p>
          </p:txBody>
        </p:sp>
        <p:sp>
          <p:nvSpPr>
            <p:cNvPr id="76" name="CasellaDiTesto 75"/>
            <p:cNvSpPr txBox="1"/>
            <p:nvPr/>
          </p:nvSpPr>
          <p:spPr>
            <a:xfrm>
              <a:off x="3569549" y="5147913"/>
              <a:ext cx="888385" cy="338554"/>
            </a:xfrm>
            <a:prstGeom prst="rect">
              <a:avLst/>
            </a:prstGeom>
            <a:noFill/>
          </p:spPr>
          <p:txBody>
            <a:bodyPr wrap="none" rtlCol="0">
              <a:spAutoFit/>
            </a:bodyPr>
            <a:lstStyle/>
            <a:p>
              <a:r>
                <a:rPr lang="it-IT" sz="1600" dirty="0"/>
                <a:t>OUTPUT</a:t>
              </a:r>
            </a:p>
          </p:txBody>
        </p:sp>
        <p:cxnSp>
          <p:nvCxnSpPr>
            <p:cNvPr id="77" name="Connettore 2 76"/>
            <p:cNvCxnSpPr/>
            <p:nvPr/>
          </p:nvCxnSpPr>
          <p:spPr>
            <a:xfrm>
              <a:off x="3598125" y="5460094"/>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ttore 2 77"/>
            <p:cNvCxnSpPr/>
            <p:nvPr/>
          </p:nvCxnSpPr>
          <p:spPr>
            <a:xfrm>
              <a:off x="8835983" y="2254186"/>
              <a:ext cx="1235014"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Connettore 2 78"/>
            <p:cNvCxnSpPr/>
            <p:nvPr/>
          </p:nvCxnSpPr>
          <p:spPr>
            <a:xfrm>
              <a:off x="10070997" y="2234037"/>
              <a:ext cx="0" cy="2430646"/>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CasellaDiTesto 79"/>
            <p:cNvSpPr txBox="1"/>
            <p:nvPr/>
          </p:nvSpPr>
          <p:spPr>
            <a:xfrm>
              <a:off x="8969330" y="1970606"/>
              <a:ext cx="691408" cy="338554"/>
            </a:xfrm>
            <a:prstGeom prst="rect">
              <a:avLst/>
            </a:prstGeom>
            <a:noFill/>
          </p:spPr>
          <p:txBody>
            <a:bodyPr wrap="none" rtlCol="0">
              <a:spAutoFit/>
            </a:bodyPr>
            <a:lstStyle/>
            <a:p>
              <a:r>
                <a:rPr lang="it-IT" sz="1600" dirty="0"/>
                <a:t>STEER</a:t>
              </a:r>
            </a:p>
          </p:txBody>
        </p:sp>
        <p:cxnSp>
          <p:nvCxnSpPr>
            <p:cNvPr id="82" name="Connettore 2 81"/>
            <p:cNvCxnSpPr/>
            <p:nvPr/>
          </p:nvCxnSpPr>
          <p:spPr>
            <a:xfrm>
              <a:off x="5567376" y="4636524"/>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ttore 2 83"/>
            <p:cNvCxnSpPr/>
            <p:nvPr/>
          </p:nvCxnSpPr>
          <p:spPr>
            <a:xfrm>
              <a:off x="5562611" y="4664683"/>
              <a:ext cx="4508386"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ttangolo arrotondato 91"/>
            <p:cNvSpPr/>
            <p:nvPr/>
          </p:nvSpPr>
          <p:spPr>
            <a:xfrm>
              <a:off x="7546179" y="5063094"/>
              <a:ext cx="1184870" cy="1202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DRIVER</a:t>
              </a:r>
            </a:p>
          </p:txBody>
        </p:sp>
        <p:sp>
          <p:nvSpPr>
            <p:cNvPr id="93" name="CasellaDiTesto 92"/>
            <p:cNvSpPr txBox="1"/>
            <p:nvPr/>
          </p:nvSpPr>
          <p:spPr>
            <a:xfrm>
              <a:off x="6469850" y="4936653"/>
              <a:ext cx="752129" cy="338554"/>
            </a:xfrm>
            <a:prstGeom prst="rect">
              <a:avLst/>
            </a:prstGeom>
            <a:noFill/>
          </p:spPr>
          <p:txBody>
            <a:bodyPr wrap="none" rtlCol="0">
              <a:spAutoFit/>
            </a:bodyPr>
            <a:lstStyle/>
            <a:p>
              <a:r>
                <a:rPr lang="it-IT" sz="1600" dirty="0"/>
                <a:t>PWM1</a:t>
              </a:r>
            </a:p>
          </p:txBody>
        </p:sp>
        <p:cxnSp>
          <p:nvCxnSpPr>
            <p:cNvPr id="94" name="Connettore 2 93"/>
            <p:cNvCxnSpPr/>
            <p:nvPr/>
          </p:nvCxnSpPr>
          <p:spPr>
            <a:xfrm>
              <a:off x="6484138" y="5248834"/>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CasellaDiTesto 94"/>
            <p:cNvSpPr txBox="1"/>
            <p:nvPr/>
          </p:nvSpPr>
          <p:spPr>
            <a:xfrm>
              <a:off x="6469850" y="5234539"/>
              <a:ext cx="752129" cy="338554"/>
            </a:xfrm>
            <a:prstGeom prst="rect">
              <a:avLst/>
            </a:prstGeom>
            <a:noFill/>
          </p:spPr>
          <p:txBody>
            <a:bodyPr wrap="none" rtlCol="0">
              <a:spAutoFit/>
            </a:bodyPr>
            <a:lstStyle/>
            <a:p>
              <a:r>
                <a:rPr lang="it-IT" sz="1600" dirty="0"/>
                <a:t>PWM2</a:t>
              </a:r>
            </a:p>
          </p:txBody>
        </p:sp>
        <p:cxnSp>
          <p:nvCxnSpPr>
            <p:cNvPr id="96" name="Connettore 2 95"/>
            <p:cNvCxnSpPr/>
            <p:nvPr/>
          </p:nvCxnSpPr>
          <p:spPr>
            <a:xfrm>
              <a:off x="6484138" y="5546720"/>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CasellaDiTesto 96"/>
            <p:cNvSpPr txBox="1"/>
            <p:nvPr/>
          </p:nvSpPr>
          <p:spPr>
            <a:xfrm>
              <a:off x="6465084" y="5529818"/>
              <a:ext cx="752129" cy="338554"/>
            </a:xfrm>
            <a:prstGeom prst="rect">
              <a:avLst/>
            </a:prstGeom>
            <a:noFill/>
          </p:spPr>
          <p:txBody>
            <a:bodyPr wrap="none" rtlCol="0">
              <a:spAutoFit/>
            </a:bodyPr>
            <a:lstStyle/>
            <a:p>
              <a:r>
                <a:rPr lang="it-IT" sz="1600" dirty="0"/>
                <a:t>PWM3</a:t>
              </a:r>
            </a:p>
          </p:txBody>
        </p:sp>
        <p:cxnSp>
          <p:nvCxnSpPr>
            <p:cNvPr id="98" name="Connettore 2 97"/>
            <p:cNvCxnSpPr/>
            <p:nvPr/>
          </p:nvCxnSpPr>
          <p:spPr>
            <a:xfrm>
              <a:off x="6479372" y="5841999"/>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CasellaDiTesto 98"/>
            <p:cNvSpPr txBox="1"/>
            <p:nvPr/>
          </p:nvSpPr>
          <p:spPr>
            <a:xfrm>
              <a:off x="6465078" y="5829542"/>
              <a:ext cx="752129" cy="338554"/>
            </a:xfrm>
            <a:prstGeom prst="rect">
              <a:avLst/>
            </a:prstGeom>
            <a:noFill/>
          </p:spPr>
          <p:txBody>
            <a:bodyPr wrap="none" rtlCol="0">
              <a:spAutoFit/>
            </a:bodyPr>
            <a:lstStyle/>
            <a:p>
              <a:r>
                <a:rPr lang="it-IT" sz="1600" dirty="0"/>
                <a:t>PWM4</a:t>
              </a:r>
            </a:p>
          </p:txBody>
        </p:sp>
        <p:cxnSp>
          <p:nvCxnSpPr>
            <p:cNvPr id="100" name="Connettore 2 99"/>
            <p:cNvCxnSpPr/>
            <p:nvPr/>
          </p:nvCxnSpPr>
          <p:spPr>
            <a:xfrm>
              <a:off x="6479366" y="6141723"/>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7" name="Rettangolo arrotondato 106"/>
            <p:cNvSpPr/>
            <p:nvPr/>
          </p:nvSpPr>
          <p:spPr>
            <a:xfrm>
              <a:off x="9239695" y="4908696"/>
              <a:ext cx="1233052" cy="624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1</a:t>
              </a:r>
            </a:p>
          </p:txBody>
        </p:sp>
        <p:sp>
          <p:nvSpPr>
            <p:cNvPr id="108" name="Rettangolo arrotondato 107"/>
            <p:cNvSpPr/>
            <p:nvPr/>
          </p:nvSpPr>
          <p:spPr>
            <a:xfrm>
              <a:off x="9239695" y="5729300"/>
              <a:ext cx="1233052" cy="624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2</a:t>
              </a:r>
            </a:p>
          </p:txBody>
        </p:sp>
        <p:cxnSp>
          <p:nvCxnSpPr>
            <p:cNvPr id="109" name="Connettore 2 108"/>
            <p:cNvCxnSpPr/>
            <p:nvPr/>
          </p:nvCxnSpPr>
          <p:spPr>
            <a:xfrm>
              <a:off x="8731049" y="6041425"/>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Connettore 2 109"/>
            <p:cNvCxnSpPr/>
            <p:nvPr/>
          </p:nvCxnSpPr>
          <p:spPr>
            <a:xfrm>
              <a:off x="8731049" y="5317190"/>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6686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INCLINATION ESTIMATE</a:t>
            </a:r>
          </a:p>
        </p:txBody>
      </p:sp>
      <p:sp>
        <p:nvSpPr>
          <p:cNvPr id="3" name="Segnaposto contenuto 2"/>
          <p:cNvSpPr>
            <a:spLocks noGrp="1"/>
          </p:cNvSpPr>
          <p:nvPr>
            <p:ph idx="1"/>
          </p:nvPr>
        </p:nvSpPr>
        <p:spPr>
          <a:xfrm>
            <a:off x="838201" y="3981450"/>
            <a:ext cx="10548936" cy="2419349"/>
          </a:xfrm>
        </p:spPr>
        <p:txBody>
          <a:bodyPr>
            <a:normAutofit/>
          </a:bodyPr>
          <a:lstStyle/>
          <a:p>
            <a:pPr marL="0" indent="0">
              <a:buNone/>
            </a:pPr>
            <a:r>
              <a:rPr lang="it-IT" sz="2000" dirty="0"/>
              <a:t>At first </a:t>
            </a:r>
            <a:r>
              <a:rPr lang="it-IT" sz="2000" dirty="0" err="1"/>
              <a:t>sight</a:t>
            </a:r>
            <a:r>
              <a:rPr lang="it-IT" sz="2000" dirty="0"/>
              <a:t> </a:t>
            </a:r>
            <a:r>
              <a:rPr lang="it-IT" sz="2000" dirty="0" err="1"/>
              <a:t>could</a:t>
            </a:r>
            <a:r>
              <a:rPr lang="it-IT" sz="2000" dirty="0"/>
              <a:t> be </a:t>
            </a:r>
            <a:r>
              <a:rPr lang="it-IT" sz="2000" dirty="0" err="1"/>
              <a:t>appear</a:t>
            </a:r>
            <a:r>
              <a:rPr lang="it-IT" sz="2000" dirty="0"/>
              <a:t> </a:t>
            </a:r>
            <a:r>
              <a:rPr lang="it-IT" sz="2000" dirty="0" err="1"/>
              <a:t>sufficient</a:t>
            </a:r>
            <a:r>
              <a:rPr lang="it-IT" sz="2000" dirty="0"/>
              <a:t> to use the information </a:t>
            </a:r>
            <a:r>
              <a:rPr lang="it-IT" sz="2000" dirty="0" err="1"/>
              <a:t>obtained</a:t>
            </a:r>
            <a:r>
              <a:rPr lang="it-IT" sz="2000" dirty="0"/>
              <a:t> from the </a:t>
            </a:r>
            <a:r>
              <a:rPr lang="it-IT" sz="2000" dirty="0" err="1"/>
              <a:t>accelerometer</a:t>
            </a:r>
            <a:r>
              <a:rPr lang="it-IT" sz="2000" dirty="0"/>
              <a:t> to compose the </a:t>
            </a:r>
            <a:r>
              <a:rPr lang="it-IT" sz="2000" dirty="0" err="1"/>
              <a:t>gravity</a:t>
            </a:r>
            <a:r>
              <a:rPr lang="it-IT" sz="2000" dirty="0"/>
              <a:t> </a:t>
            </a:r>
            <a:r>
              <a:rPr lang="it-IT" sz="2000" dirty="0" err="1"/>
              <a:t>acceleration</a:t>
            </a:r>
            <a:r>
              <a:rPr lang="it-IT" sz="2000" dirty="0"/>
              <a:t> </a:t>
            </a:r>
            <a:r>
              <a:rPr lang="it-IT" sz="2000" dirty="0" err="1"/>
              <a:t>vector</a:t>
            </a:r>
            <a:r>
              <a:rPr lang="it-IT" sz="2000" dirty="0"/>
              <a:t> from </a:t>
            </a:r>
            <a:r>
              <a:rPr lang="it-IT" sz="2000" dirty="0" err="1"/>
              <a:t>its</a:t>
            </a:r>
            <a:r>
              <a:rPr lang="it-IT" sz="2000" dirty="0"/>
              <a:t> </a:t>
            </a:r>
            <a:r>
              <a:rPr lang="it-IT" sz="2000" dirty="0" err="1"/>
              <a:t>vertical</a:t>
            </a:r>
            <a:r>
              <a:rPr lang="it-IT" sz="2000" dirty="0"/>
              <a:t> and </a:t>
            </a:r>
            <a:r>
              <a:rPr lang="it-IT" sz="2000" dirty="0" err="1"/>
              <a:t>horizontal</a:t>
            </a:r>
            <a:r>
              <a:rPr lang="it-IT" sz="2000" dirty="0"/>
              <a:t> </a:t>
            </a:r>
            <a:r>
              <a:rPr lang="it-IT" sz="2000" dirty="0" err="1"/>
              <a:t>components</a:t>
            </a:r>
            <a:r>
              <a:rPr lang="it-IT" sz="2000" dirty="0"/>
              <a:t>.</a:t>
            </a:r>
          </a:p>
          <a:p>
            <a:pPr marL="0" indent="0">
              <a:buNone/>
            </a:pPr>
            <a:r>
              <a:rPr lang="it-IT" sz="2000" dirty="0" err="1"/>
              <a:t>Unluckily</a:t>
            </a:r>
            <a:r>
              <a:rPr lang="it-IT" sz="2000" dirty="0"/>
              <a:t> </a:t>
            </a:r>
            <a:r>
              <a:rPr lang="it-IT" sz="2000" dirty="0" err="1"/>
              <a:t>this</a:t>
            </a:r>
            <a:r>
              <a:rPr lang="it-IT" sz="2000" dirty="0"/>
              <a:t> </a:t>
            </a:r>
            <a:r>
              <a:rPr lang="it-IT" sz="2000" dirty="0" err="1"/>
              <a:t>solution</a:t>
            </a:r>
            <a:r>
              <a:rPr lang="it-IT" sz="2000" dirty="0"/>
              <a:t> </a:t>
            </a:r>
            <a:r>
              <a:rPr lang="it-IT" sz="2000" dirty="0" err="1"/>
              <a:t>can’t</a:t>
            </a:r>
            <a:r>
              <a:rPr lang="it-IT" sz="2000" dirty="0"/>
              <a:t> be </a:t>
            </a:r>
            <a:r>
              <a:rPr lang="it-IT" sz="2000" dirty="0" err="1"/>
              <a:t>realized</a:t>
            </a:r>
            <a:r>
              <a:rPr lang="it-IT" sz="2000" dirty="0"/>
              <a:t> </a:t>
            </a:r>
            <a:r>
              <a:rPr lang="it-IT" sz="2000" dirty="0" err="1"/>
              <a:t>because</a:t>
            </a:r>
            <a:r>
              <a:rPr lang="it-IT" sz="2000" dirty="0"/>
              <a:t> the </a:t>
            </a:r>
            <a:r>
              <a:rPr lang="it-IT" sz="2000" dirty="0" err="1"/>
              <a:t>accelerometers</a:t>
            </a:r>
            <a:r>
              <a:rPr lang="it-IT" sz="2000" dirty="0"/>
              <a:t>, by </a:t>
            </a:r>
            <a:r>
              <a:rPr lang="it-IT" sz="2000" dirty="0" err="1"/>
              <a:t>construction</a:t>
            </a:r>
            <a:r>
              <a:rPr lang="it-IT" sz="2000" dirty="0"/>
              <a:t>, are </a:t>
            </a:r>
            <a:r>
              <a:rPr lang="it-IT" sz="2000" b="1" dirty="0" err="1"/>
              <a:t>highly</a:t>
            </a:r>
            <a:r>
              <a:rPr lang="it-IT" sz="2000" b="1" dirty="0"/>
              <a:t> </a:t>
            </a:r>
            <a:r>
              <a:rPr lang="it-IT" sz="2000" b="1" dirty="0" err="1"/>
              <a:t>affected</a:t>
            </a:r>
            <a:r>
              <a:rPr lang="it-IT" sz="2000" b="1" dirty="0"/>
              <a:t> by </a:t>
            </a:r>
            <a:r>
              <a:rPr lang="it-IT" sz="2000" b="1" dirty="0" err="1"/>
              <a:t>noise</a:t>
            </a:r>
            <a:r>
              <a:rPr lang="it-IT" sz="2000" dirty="0"/>
              <a:t>, so </a:t>
            </a:r>
            <a:r>
              <a:rPr lang="it-IT" sz="2000" dirty="0" err="1"/>
              <a:t>it’s</a:t>
            </a:r>
            <a:r>
              <a:rPr lang="it-IT" sz="2000" dirty="0"/>
              <a:t> </a:t>
            </a:r>
            <a:r>
              <a:rPr lang="it-IT" sz="2000" dirty="0" err="1"/>
              <a:t>impossible</a:t>
            </a:r>
            <a:r>
              <a:rPr lang="it-IT" sz="2000" dirty="0"/>
              <a:t> to estimate the </a:t>
            </a:r>
            <a:r>
              <a:rPr lang="it-IT" sz="2000" dirty="0" err="1"/>
              <a:t>gravity</a:t>
            </a:r>
            <a:r>
              <a:rPr lang="it-IT" sz="2000" dirty="0"/>
              <a:t> </a:t>
            </a:r>
            <a:r>
              <a:rPr lang="it-IT" sz="2000" dirty="0" err="1"/>
              <a:t>accelaration</a:t>
            </a:r>
            <a:r>
              <a:rPr lang="it-IT" sz="2000" dirty="0"/>
              <a:t> </a:t>
            </a:r>
            <a:r>
              <a:rPr lang="it-IT" sz="2000" dirty="0" err="1"/>
              <a:t>vector</a:t>
            </a:r>
            <a:r>
              <a:rPr lang="it-IT" sz="2000" dirty="0"/>
              <a:t> </a:t>
            </a:r>
            <a:r>
              <a:rPr lang="it-IT" sz="2000" dirty="0" err="1"/>
              <a:t>during</a:t>
            </a:r>
            <a:r>
              <a:rPr lang="it-IT" sz="2000" dirty="0"/>
              <a:t> </a:t>
            </a:r>
            <a:r>
              <a:rPr lang="it-IT" sz="2000" dirty="0" err="1"/>
              <a:t>rotations</a:t>
            </a:r>
            <a:r>
              <a:rPr lang="it-IT" sz="2000" dirty="0"/>
              <a:t>.</a:t>
            </a:r>
          </a:p>
          <a:p>
            <a:pPr marL="0" indent="0">
              <a:buNone/>
            </a:pPr>
            <a:endParaRPr lang="it-IT" sz="2000" dirty="0"/>
          </a:p>
        </p:txBody>
      </p:sp>
      <p:pic>
        <p:nvPicPr>
          <p:cNvPr id="10242" name="Picture 2" descr="http://blog.banggood.com/wp-content/uploads/2015/08/6-axis-gyro.jpg"/>
          <p:cNvPicPr>
            <a:picLocks noChangeAspect="1" noChangeArrowheads="1"/>
          </p:cNvPicPr>
          <p:nvPr/>
        </p:nvPicPr>
        <p:blipFill rotWithShape="1">
          <a:blip r:embed="rId2">
            <a:extLst>
              <a:ext uri="{28A0092B-C50C-407E-A947-70E740481C1C}">
                <a14:useLocalDpi xmlns:a14="http://schemas.microsoft.com/office/drawing/2010/main" val="0"/>
              </a:ext>
            </a:extLst>
          </a:blip>
          <a:srcRect l="43612" r="9983" b="3535"/>
          <a:stretch/>
        </p:blipFill>
        <p:spPr bwMode="auto">
          <a:xfrm>
            <a:off x="7829549" y="933297"/>
            <a:ext cx="2771775" cy="2810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a:xfrm>
            <a:off x="838201" y="2108730"/>
            <a:ext cx="6205537" cy="182985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The </a:t>
            </a:r>
            <a:r>
              <a:rPr lang="it-IT" sz="2000" dirty="0" err="1"/>
              <a:t>critical</a:t>
            </a:r>
            <a:r>
              <a:rPr lang="it-IT" sz="2000" dirty="0"/>
              <a:t> </a:t>
            </a:r>
            <a:r>
              <a:rPr lang="it-IT" sz="2000" dirty="0" err="1"/>
              <a:t>point</a:t>
            </a:r>
            <a:r>
              <a:rPr lang="it-IT" sz="2000" dirty="0"/>
              <a:t> of a </a:t>
            </a:r>
            <a:r>
              <a:rPr lang="it-IT" sz="2000" dirty="0" err="1"/>
              <a:t>system</a:t>
            </a:r>
            <a:r>
              <a:rPr lang="it-IT" sz="2000" dirty="0"/>
              <a:t> </a:t>
            </a:r>
            <a:r>
              <a:rPr lang="it-IT" sz="2000" dirty="0" err="1"/>
              <a:t>that</a:t>
            </a:r>
            <a:r>
              <a:rPr lang="it-IT" sz="2000" dirty="0"/>
              <a:t> </a:t>
            </a:r>
            <a:r>
              <a:rPr lang="it-IT" sz="2000" dirty="0" err="1"/>
              <a:t>is</a:t>
            </a:r>
            <a:r>
              <a:rPr lang="it-IT" sz="2000" dirty="0"/>
              <a:t> </a:t>
            </a:r>
            <a:r>
              <a:rPr lang="it-IT" sz="2000" dirty="0" err="1"/>
              <a:t>able</a:t>
            </a:r>
            <a:r>
              <a:rPr lang="it-IT" sz="2000" dirty="0"/>
              <a:t> to </a:t>
            </a:r>
            <a:r>
              <a:rPr lang="it-IT" sz="2000" dirty="0" err="1"/>
              <a:t>autonomously</a:t>
            </a:r>
            <a:r>
              <a:rPr lang="it-IT" sz="2000" dirty="0"/>
              <a:t> </a:t>
            </a:r>
            <a:r>
              <a:rPr lang="it-IT" sz="2000" dirty="0" err="1"/>
              <a:t>mantain</a:t>
            </a:r>
            <a:r>
              <a:rPr lang="it-IT" sz="2000" dirty="0"/>
              <a:t> an </a:t>
            </a:r>
            <a:r>
              <a:rPr lang="it-IT" sz="2000" dirty="0" err="1"/>
              <a:t>upright</a:t>
            </a:r>
            <a:r>
              <a:rPr lang="it-IT" sz="2000" dirty="0"/>
              <a:t> position </a:t>
            </a:r>
            <a:r>
              <a:rPr lang="it-IT" sz="2000" dirty="0" err="1"/>
              <a:t>is</a:t>
            </a:r>
            <a:r>
              <a:rPr lang="it-IT" sz="2000" dirty="0"/>
              <a:t> </a:t>
            </a:r>
            <a:r>
              <a:rPr lang="it-IT" sz="2000" dirty="0" err="1"/>
              <a:t>certainly</a:t>
            </a:r>
            <a:r>
              <a:rPr lang="it-IT" sz="2000" dirty="0"/>
              <a:t> the </a:t>
            </a:r>
            <a:r>
              <a:rPr lang="it-IT" sz="2000" dirty="0" err="1"/>
              <a:t>inclination</a:t>
            </a:r>
            <a:r>
              <a:rPr lang="it-IT" sz="2000" dirty="0"/>
              <a:t> estimate </a:t>
            </a:r>
            <a:r>
              <a:rPr lang="it-IT" sz="2000" dirty="0" err="1"/>
              <a:t>respect</a:t>
            </a:r>
            <a:r>
              <a:rPr lang="it-IT" sz="2000" dirty="0"/>
              <a:t> to the </a:t>
            </a:r>
            <a:r>
              <a:rPr lang="it-IT" sz="2000" dirty="0" err="1"/>
              <a:t>horizon</a:t>
            </a:r>
            <a:endParaRPr lang="it-IT" sz="2000" dirty="0"/>
          </a:p>
          <a:p>
            <a:pPr marL="0" indent="0" algn="just">
              <a:buFont typeface="Arial"/>
              <a:buNone/>
            </a:pPr>
            <a:r>
              <a:rPr lang="it-IT" sz="2000" dirty="0"/>
              <a:t>The </a:t>
            </a:r>
            <a:r>
              <a:rPr lang="it-IT" sz="2000" dirty="0" err="1"/>
              <a:t>two</a:t>
            </a:r>
            <a:r>
              <a:rPr lang="it-IT" sz="2000" dirty="0"/>
              <a:t> </a:t>
            </a:r>
            <a:r>
              <a:rPr lang="it-IT" sz="2000" dirty="0" err="1"/>
              <a:t>useful</a:t>
            </a:r>
            <a:r>
              <a:rPr lang="it-IT" sz="2000" dirty="0"/>
              <a:t> </a:t>
            </a:r>
            <a:r>
              <a:rPr lang="it-IT" sz="2000" dirty="0" err="1"/>
              <a:t>sensor</a:t>
            </a:r>
            <a:r>
              <a:rPr lang="it-IT" sz="2000" dirty="0"/>
              <a:t> to </a:t>
            </a:r>
            <a:r>
              <a:rPr lang="it-IT" sz="2000" dirty="0" err="1"/>
              <a:t>accomplish</a:t>
            </a:r>
            <a:r>
              <a:rPr lang="it-IT" sz="2000" dirty="0"/>
              <a:t> </a:t>
            </a:r>
            <a:r>
              <a:rPr lang="it-IT" sz="2000" dirty="0" err="1"/>
              <a:t>this</a:t>
            </a:r>
            <a:r>
              <a:rPr lang="it-IT" sz="2000" dirty="0"/>
              <a:t> task are the </a:t>
            </a:r>
            <a:r>
              <a:rPr lang="it-IT" sz="2000" b="1" dirty="0" err="1"/>
              <a:t>accelerometer</a:t>
            </a:r>
            <a:r>
              <a:rPr lang="it-IT" sz="2000" dirty="0"/>
              <a:t> and the </a:t>
            </a:r>
            <a:r>
              <a:rPr lang="it-IT" sz="2000" b="1" dirty="0" err="1"/>
              <a:t>gyroscope</a:t>
            </a:r>
            <a:r>
              <a:rPr lang="it-IT" sz="2000" dirty="0"/>
              <a:t>.</a:t>
            </a:r>
          </a:p>
        </p:txBody>
      </p:sp>
    </p:spTree>
    <p:extLst>
      <p:ext uri="{BB962C8B-B14F-4D97-AF65-F5344CB8AC3E}">
        <p14:creationId xmlns:p14="http://schemas.microsoft.com/office/powerpoint/2010/main" val="392051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INCLINATION ESTIMATE (CONT)</a:t>
            </a:r>
          </a:p>
        </p:txBody>
      </p:sp>
      <p:sp>
        <p:nvSpPr>
          <p:cNvPr id="3" name="Segnaposto contenuto 2"/>
          <p:cNvSpPr>
            <a:spLocks noGrp="1"/>
          </p:cNvSpPr>
          <p:nvPr>
            <p:ph idx="1"/>
          </p:nvPr>
        </p:nvSpPr>
        <p:spPr>
          <a:xfrm>
            <a:off x="838201" y="4271955"/>
            <a:ext cx="10548936" cy="2057400"/>
          </a:xfrm>
        </p:spPr>
        <p:txBody>
          <a:bodyPr>
            <a:normAutofit/>
          </a:bodyPr>
          <a:lstStyle/>
          <a:p>
            <a:pPr marL="0" indent="0">
              <a:buNone/>
            </a:pPr>
            <a:r>
              <a:rPr lang="en-US" sz="2000" dirty="0"/>
              <a:t>We decided to follow the path of </a:t>
            </a:r>
            <a:r>
              <a:rPr lang="en-US" sz="2000" b="1" i="1" dirty="0"/>
              <a:t>information fusion </a:t>
            </a:r>
            <a:r>
              <a:rPr lang="en-US" sz="2000" dirty="0"/>
              <a:t>by testing filtering algorithms ever more precise until the achievement of an acceptable result. In particular:</a:t>
            </a:r>
            <a:endParaRPr lang="it-IT" sz="2000" dirty="0"/>
          </a:p>
          <a:p>
            <a:r>
              <a:rPr lang="it-IT" sz="2000" dirty="0" err="1"/>
              <a:t>Complementary</a:t>
            </a:r>
            <a:r>
              <a:rPr lang="it-IT" sz="2000" dirty="0"/>
              <a:t> </a:t>
            </a:r>
            <a:r>
              <a:rPr lang="it-IT" sz="2000" dirty="0" err="1"/>
              <a:t>filter</a:t>
            </a:r>
            <a:endParaRPr lang="it-IT" sz="2000" dirty="0"/>
          </a:p>
          <a:p>
            <a:r>
              <a:rPr lang="it-IT" sz="2000" dirty="0" err="1"/>
              <a:t>Kalman</a:t>
            </a:r>
            <a:r>
              <a:rPr lang="it-IT" sz="2000" dirty="0"/>
              <a:t> </a:t>
            </a:r>
            <a:r>
              <a:rPr lang="it-IT" sz="2000" dirty="0" err="1"/>
              <a:t>filter</a:t>
            </a:r>
            <a:endParaRPr lang="it-IT" sz="2000" dirty="0"/>
          </a:p>
          <a:p>
            <a:r>
              <a:rPr lang="it-IT" sz="2000" dirty="0"/>
              <a:t>Digital </a:t>
            </a:r>
            <a:r>
              <a:rPr lang="it-IT" sz="2000" dirty="0" err="1"/>
              <a:t>motion</a:t>
            </a:r>
            <a:r>
              <a:rPr lang="it-IT" sz="2000" dirty="0"/>
              <a:t> processing</a:t>
            </a:r>
          </a:p>
        </p:txBody>
      </p:sp>
      <p:sp>
        <p:nvSpPr>
          <p:cNvPr id="7" name="Segnaposto contenuto 2"/>
          <p:cNvSpPr txBox="1">
            <a:spLocks/>
          </p:cNvSpPr>
          <p:nvPr/>
        </p:nvSpPr>
        <p:spPr>
          <a:xfrm>
            <a:off x="838200" y="1780110"/>
            <a:ext cx="7048499" cy="24918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000" dirty="0"/>
              <a:t>Alternatively, could be possible to forward integrate (in mathematical meaning) the information obtained from the gyroscope, after did an initial leveling procedure.</a:t>
            </a:r>
          </a:p>
          <a:p>
            <a:pPr marL="0" indent="0" algn="just">
              <a:buNone/>
            </a:pPr>
            <a:r>
              <a:rPr lang="en-US" sz="2000" dirty="0"/>
              <a:t>It’s easy notice that this kind of solution might introduce </a:t>
            </a:r>
            <a:r>
              <a:rPr lang="en-US" sz="2000" b="1" i="1" dirty="0"/>
              <a:t>drifting</a:t>
            </a:r>
            <a:r>
              <a:rPr lang="en-US" sz="2000" dirty="0"/>
              <a:t> problematics just few seconds after the boot of the system.</a:t>
            </a:r>
          </a:p>
        </p:txBody>
      </p:sp>
      <p:pic>
        <p:nvPicPr>
          <p:cNvPr id="11266" name="Picture 2" descr="http://memscentral.com/Images-case-notes-perspec/sensor-fusion-low-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157" y="698990"/>
            <a:ext cx="3450432" cy="3282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61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COMPLEMENTARY FILTER</a:t>
            </a:r>
          </a:p>
        </p:txBody>
      </p:sp>
      <p:pic>
        <p:nvPicPr>
          <p:cNvPr id="4" name="Immagine 3"/>
          <p:cNvPicPr>
            <a:picLocks noChangeAspect="1"/>
          </p:cNvPicPr>
          <p:nvPr/>
        </p:nvPicPr>
        <p:blipFill>
          <a:blip r:embed="rId2"/>
          <a:stretch>
            <a:fillRect/>
          </a:stretch>
        </p:blipFill>
        <p:spPr>
          <a:xfrm>
            <a:off x="878161" y="2065867"/>
            <a:ext cx="5467078" cy="2053695"/>
          </a:xfrm>
          <a:prstGeom prst="rect">
            <a:avLst/>
          </a:prstGeom>
          <a:ln>
            <a:noFill/>
          </a:ln>
          <a:effectLst>
            <a:outerShdw blurRad="292100" dist="139700" dir="2700000" algn="tl" rotWithShape="0">
              <a:srgbClr val="333333">
                <a:alpha val="65000"/>
              </a:srgbClr>
            </a:outerShdw>
          </a:effectLst>
        </p:spPr>
      </p:pic>
      <p:sp>
        <p:nvSpPr>
          <p:cNvPr id="5" name="Segnaposto contenuto 2"/>
          <p:cNvSpPr>
            <a:spLocks noGrp="1"/>
          </p:cNvSpPr>
          <p:nvPr>
            <p:ph idx="1"/>
          </p:nvPr>
        </p:nvSpPr>
        <p:spPr>
          <a:xfrm>
            <a:off x="838200" y="4271954"/>
            <a:ext cx="9082091" cy="2257433"/>
          </a:xfrm>
        </p:spPr>
        <p:txBody>
          <a:bodyPr>
            <a:normAutofit/>
          </a:bodyPr>
          <a:lstStyle/>
          <a:p>
            <a:r>
              <a:rPr lang="it-IT" sz="2000" dirty="0"/>
              <a:t>An integrator: </a:t>
            </a:r>
            <a:r>
              <a:rPr lang="it-IT" sz="2000" dirty="0" err="1"/>
              <a:t>it</a:t>
            </a:r>
            <a:r>
              <a:rPr lang="it-IT" sz="2000" dirty="0"/>
              <a:t> </a:t>
            </a:r>
            <a:r>
              <a:rPr lang="it-IT" sz="2000" dirty="0" err="1"/>
              <a:t>computes</a:t>
            </a:r>
            <a:r>
              <a:rPr lang="it-IT" sz="2000" dirty="0"/>
              <a:t> the </a:t>
            </a:r>
            <a:r>
              <a:rPr lang="it-IT" sz="2000" dirty="0" err="1"/>
              <a:t>angular</a:t>
            </a:r>
            <a:r>
              <a:rPr lang="it-IT" sz="2000" dirty="0"/>
              <a:t> position from the </a:t>
            </a:r>
            <a:r>
              <a:rPr lang="it-IT" sz="2000" dirty="0" err="1"/>
              <a:t>angular</a:t>
            </a:r>
            <a:r>
              <a:rPr lang="it-IT" sz="2000" dirty="0"/>
              <a:t> </a:t>
            </a:r>
            <a:r>
              <a:rPr lang="it-IT" sz="2000" dirty="0" err="1"/>
              <a:t>velocity</a:t>
            </a:r>
            <a:r>
              <a:rPr lang="it-IT" sz="2000" dirty="0"/>
              <a:t> </a:t>
            </a:r>
            <a:r>
              <a:rPr lang="it-IT" sz="2000" dirty="0" err="1"/>
              <a:t>read</a:t>
            </a:r>
            <a:r>
              <a:rPr lang="it-IT" sz="2000" dirty="0"/>
              <a:t> by the </a:t>
            </a:r>
            <a:r>
              <a:rPr lang="it-IT" sz="2000" dirty="0" err="1"/>
              <a:t>gyroscope</a:t>
            </a:r>
            <a:endParaRPr lang="it-IT" sz="2000" dirty="0"/>
          </a:p>
          <a:p>
            <a:r>
              <a:rPr lang="it-IT" sz="2000" dirty="0"/>
              <a:t>An high pass </a:t>
            </a:r>
            <a:r>
              <a:rPr lang="it-IT" sz="2000" dirty="0" err="1"/>
              <a:t>filter</a:t>
            </a:r>
            <a:r>
              <a:rPr lang="it-IT" sz="2000" dirty="0"/>
              <a:t>: </a:t>
            </a:r>
            <a:r>
              <a:rPr lang="it-IT" sz="2000" dirty="0" err="1"/>
              <a:t>it</a:t>
            </a:r>
            <a:r>
              <a:rPr lang="it-IT" sz="2000" dirty="0"/>
              <a:t> </a:t>
            </a:r>
            <a:r>
              <a:rPr lang="it-IT" sz="2000" dirty="0" err="1"/>
              <a:t>removes</a:t>
            </a:r>
            <a:r>
              <a:rPr lang="it-IT" sz="2000" dirty="0"/>
              <a:t> the </a:t>
            </a:r>
            <a:r>
              <a:rPr lang="it-IT" sz="2000" dirty="0" err="1"/>
              <a:t>characteristic</a:t>
            </a:r>
            <a:r>
              <a:rPr lang="it-IT" sz="2000" dirty="0"/>
              <a:t> </a:t>
            </a:r>
            <a:r>
              <a:rPr lang="it-IT" sz="2000" b="1" i="1" dirty="0" err="1"/>
              <a:t>bias</a:t>
            </a:r>
            <a:r>
              <a:rPr lang="it-IT" sz="2000" dirty="0"/>
              <a:t> of the </a:t>
            </a:r>
            <a:r>
              <a:rPr lang="it-IT" sz="2000" dirty="0" err="1"/>
              <a:t>gyroscope</a:t>
            </a:r>
            <a:endParaRPr lang="it-IT" sz="2000" dirty="0"/>
          </a:p>
          <a:p>
            <a:r>
              <a:rPr lang="it-IT" sz="2000" dirty="0"/>
              <a:t>A </a:t>
            </a:r>
            <a:r>
              <a:rPr lang="it-IT" sz="2000" dirty="0" err="1"/>
              <a:t>low</a:t>
            </a:r>
            <a:r>
              <a:rPr lang="it-IT" sz="2000" dirty="0"/>
              <a:t> pass </a:t>
            </a:r>
            <a:r>
              <a:rPr lang="it-IT" sz="2000" dirty="0" err="1"/>
              <a:t>filter</a:t>
            </a:r>
            <a:r>
              <a:rPr lang="it-IT" sz="2000" dirty="0"/>
              <a:t>: </a:t>
            </a:r>
            <a:r>
              <a:rPr lang="it-IT" sz="2000" dirty="0" err="1"/>
              <a:t>it</a:t>
            </a:r>
            <a:r>
              <a:rPr lang="it-IT" sz="2000" dirty="0"/>
              <a:t> </a:t>
            </a:r>
            <a:r>
              <a:rPr lang="it-IT" sz="2000" dirty="0" err="1"/>
              <a:t>removes</a:t>
            </a:r>
            <a:r>
              <a:rPr lang="it-IT" sz="2000" dirty="0"/>
              <a:t> the </a:t>
            </a:r>
            <a:r>
              <a:rPr lang="it-IT" sz="2000" dirty="0" err="1"/>
              <a:t>typical</a:t>
            </a:r>
            <a:r>
              <a:rPr lang="it-IT" sz="2000" dirty="0"/>
              <a:t> </a:t>
            </a:r>
            <a:r>
              <a:rPr lang="it-IT" sz="2000" dirty="0" err="1"/>
              <a:t>noise</a:t>
            </a:r>
            <a:r>
              <a:rPr lang="it-IT" sz="2000" dirty="0"/>
              <a:t> of the </a:t>
            </a:r>
            <a:r>
              <a:rPr lang="it-IT" sz="2000" dirty="0" err="1"/>
              <a:t>accelerometer</a:t>
            </a:r>
            <a:endParaRPr lang="it-IT" sz="2000" dirty="0"/>
          </a:p>
          <a:p>
            <a:r>
              <a:rPr lang="it-IT" sz="2000" dirty="0"/>
              <a:t>A </a:t>
            </a:r>
            <a:r>
              <a:rPr lang="it-IT" sz="2000" dirty="0" err="1"/>
              <a:t>frequency</a:t>
            </a:r>
            <a:r>
              <a:rPr lang="it-IT" sz="2000" dirty="0"/>
              <a:t> </a:t>
            </a:r>
            <a:r>
              <a:rPr lang="it-IT" sz="2000" dirty="0" err="1"/>
              <a:t>adder</a:t>
            </a:r>
            <a:r>
              <a:rPr lang="it-IT" sz="2000" dirty="0"/>
              <a:t>: </a:t>
            </a:r>
            <a:r>
              <a:rPr lang="it-IT" sz="2000" dirty="0" err="1"/>
              <a:t>it</a:t>
            </a:r>
            <a:r>
              <a:rPr lang="it-IT" sz="2000" dirty="0"/>
              <a:t> </a:t>
            </a:r>
            <a:r>
              <a:rPr lang="it-IT" sz="2000" dirty="0" err="1"/>
              <a:t>adds</a:t>
            </a:r>
            <a:r>
              <a:rPr lang="it-IT" sz="2000" dirty="0"/>
              <a:t> up the </a:t>
            </a:r>
            <a:r>
              <a:rPr lang="it-IT" sz="2000" dirty="0" err="1"/>
              <a:t>result</a:t>
            </a:r>
            <a:r>
              <a:rPr lang="it-IT" sz="2000" dirty="0"/>
              <a:t> of the </a:t>
            </a:r>
            <a:r>
              <a:rPr lang="it-IT" sz="2000" dirty="0" err="1"/>
              <a:t>two</a:t>
            </a:r>
            <a:r>
              <a:rPr lang="it-IT" sz="2000" dirty="0"/>
              <a:t> </a:t>
            </a:r>
            <a:r>
              <a:rPr lang="it-IT" sz="2000" dirty="0" err="1"/>
              <a:t>sensors</a:t>
            </a:r>
            <a:r>
              <a:rPr lang="it-IT" sz="2000" dirty="0"/>
              <a:t> </a:t>
            </a:r>
            <a:r>
              <a:rPr lang="it-IT" sz="2000" dirty="0" err="1"/>
              <a:t>after</a:t>
            </a:r>
            <a:r>
              <a:rPr lang="it-IT" sz="2000" dirty="0"/>
              <a:t> </a:t>
            </a:r>
            <a:r>
              <a:rPr lang="it-IT" sz="2000" dirty="0" err="1"/>
              <a:t>filtered</a:t>
            </a:r>
            <a:r>
              <a:rPr lang="it-IT" sz="2000" dirty="0"/>
              <a:t> </a:t>
            </a:r>
            <a:r>
              <a:rPr lang="it-IT" sz="2000" dirty="0" err="1"/>
              <a:t>them</a:t>
            </a:r>
            <a:endParaRPr lang="it-IT" sz="2000" dirty="0"/>
          </a:p>
        </p:txBody>
      </p:sp>
      <p:sp>
        <p:nvSpPr>
          <p:cNvPr id="6" name="Segnaposto contenuto 2"/>
          <p:cNvSpPr txBox="1">
            <a:spLocks/>
          </p:cNvSpPr>
          <p:nvPr/>
        </p:nvSpPr>
        <p:spPr>
          <a:xfrm>
            <a:off x="6858000" y="1590675"/>
            <a:ext cx="4792934" cy="25288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000" dirty="0"/>
              <a:t>A complementary filter allows to fuse information data which have </a:t>
            </a:r>
            <a:r>
              <a:rPr lang="en-US" sz="2000" b="1" dirty="0"/>
              <a:t>accuracies disjoint in frequency</a:t>
            </a:r>
            <a:r>
              <a:rPr lang="en-US" sz="2000" dirty="0"/>
              <a:t>.</a:t>
            </a:r>
          </a:p>
          <a:p>
            <a:pPr marL="0" indent="0" algn="just">
              <a:buNone/>
            </a:pPr>
            <a:r>
              <a:rPr lang="en-US" sz="2000" dirty="0"/>
              <a:t>It’s really appropriate in our case, in which the accelerometer works fine at low frequencies, unlike the gyroscope.</a:t>
            </a:r>
          </a:p>
          <a:p>
            <a:pPr marL="0" indent="0" algn="just">
              <a:buNone/>
            </a:pPr>
            <a:r>
              <a:rPr lang="it-IT" sz="2000" dirty="0"/>
              <a:t>The </a:t>
            </a:r>
            <a:r>
              <a:rPr lang="it-IT" sz="2000" dirty="0" err="1"/>
              <a:t>main</a:t>
            </a:r>
            <a:r>
              <a:rPr lang="it-IT" sz="2000" dirty="0"/>
              <a:t> </a:t>
            </a:r>
            <a:r>
              <a:rPr lang="it-IT" sz="2000" dirty="0" err="1"/>
              <a:t>filter’s</a:t>
            </a:r>
            <a:r>
              <a:rPr lang="it-IT" sz="2000" dirty="0"/>
              <a:t> </a:t>
            </a:r>
            <a:r>
              <a:rPr lang="it-IT" sz="2000" dirty="0" err="1"/>
              <a:t>components</a:t>
            </a:r>
            <a:r>
              <a:rPr lang="it-IT" sz="2000" dirty="0"/>
              <a:t> are:</a:t>
            </a:r>
          </a:p>
        </p:txBody>
      </p:sp>
      <p:pic>
        <p:nvPicPr>
          <p:cNvPr id="7" name="Immagine 6"/>
          <p:cNvPicPr>
            <a:picLocks noChangeAspect="1"/>
          </p:cNvPicPr>
          <p:nvPr/>
        </p:nvPicPr>
        <p:blipFill>
          <a:blip r:embed="rId3"/>
          <a:stretch>
            <a:fillRect/>
          </a:stretch>
        </p:blipFill>
        <p:spPr>
          <a:xfrm>
            <a:off x="9920292" y="4371979"/>
            <a:ext cx="128221" cy="500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magine 7"/>
          <p:cNvPicPr>
            <a:picLocks noChangeAspect="1"/>
          </p:cNvPicPr>
          <p:nvPr/>
        </p:nvPicPr>
        <p:blipFill>
          <a:blip r:embed="rId4"/>
          <a:stretch>
            <a:fillRect/>
          </a:stretch>
        </p:blipFill>
        <p:spPr>
          <a:xfrm>
            <a:off x="9648648" y="4954191"/>
            <a:ext cx="671508" cy="503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magine 8"/>
          <p:cNvPicPr>
            <a:picLocks noChangeAspect="1"/>
          </p:cNvPicPr>
          <p:nvPr/>
        </p:nvPicPr>
        <p:blipFill>
          <a:blip r:embed="rId5"/>
          <a:stretch>
            <a:fillRect/>
          </a:stretch>
        </p:blipFill>
        <p:spPr>
          <a:xfrm>
            <a:off x="9648648" y="5536668"/>
            <a:ext cx="671508" cy="54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8649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COMPLEMENTARY FILTER (CONT)</a:t>
            </a:r>
          </a:p>
        </p:txBody>
      </p:sp>
      <p:sp>
        <p:nvSpPr>
          <p:cNvPr id="3" name="Segnaposto contenuto 2"/>
          <p:cNvSpPr>
            <a:spLocks noGrp="1"/>
          </p:cNvSpPr>
          <p:nvPr>
            <p:ph idx="1"/>
          </p:nvPr>
        </p:nvSpPr>
        <p:spPr>
          <a:xfrm>
            <a:off x="685801" y="1713441"/>
            <a:ext cx="5700712" cy="643996"/>
          </a:xfrm>
        </p:spPr>
        <p:txBody>
          <a:bodyPr>
            <a:normAutofit/>
          </a:bodyPr>
          <a:lstStyle/>
          <a:p>
            <a:pPr marL="0" indent="0">
              <a:buNone/>
            </a:pPr>
            <a:r>
              <a:rPr lang="it-IT" sz="2000" dirty="0"/>
              <a:t>The </a:t>
            </a:r>
            <a:r>
              <a:rPr lang="it-IT" sz="2000" dirty="0" err="1"/>
              <a:t>filter</a:t>
            </a:r>
            <a:r>
              <a:rPr lang="it-IT" sz="2000" dirty="0"/>
              <a:t> </a:t>
            </a:r>
            <a:r>
              <a:rPr lang="it-IT" sz="2000" dirty="0" err="1"/>
              <a:t>equation</a:t>
            </a:r>
            <a:r>
              <a:rPr lang="it-IT" sz="2000" dirty="0"/>
              <a:t> </a:t>
            </a:r>
            <a:r>
              <a:rPr lang="it-IT" sz="2000" dirty="0" err="1"/>
              <a:t>is</a:t>
            </a:r>
            <a:r>
              <a:rPr lang="it-IT" sz="2000" dirty="0"/>
              <a:t> </a:t>
            </a:r>
            <a:r>
              <a:rPr lang="it-IT" sz="2000" dirty="0" err="1"/>
              <a:t>then</a:t>
            </a:r>
            <a:r>
              <a:rPr lang="it-IT" sz="2000" dirty="0"/>
              <a:t>:</a:t>
            </a:r>
          </a:p>
        </p:txBody>
      </p:sp>
      <p:pic>
        <p:nvPicPr>
          <p:cNvPr id="6" name="Immagine 5"/>
          <p:cNvPicPr>
            <a:picLocks noChangeAspect="1"/>
          </p:cNvPicPr>
          <p:nvPr/>
        </p:nvPicPr>
        <p:blipFill>
          <a:blip r:embed="rId2"/>
          <a:stretch>
            <a:fillRect/>
          </a:stretch>
        </p:blipFill>
        <p:spPr>
          <a:xfrm>
            <a:off x="3932875" y="1826881"/>
            <a:ext cx="3992874" cy="685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egnaposto contenuto 2"/>
          <p:cNvSpPr txBox="1">
            <a:spLocks/>
          </p:cNvSpPr>
          <p:nvPr/>
        </p:nvSpPr>
        <p:spPr>
          <a:xfrm>
            <a:off x="685800" y="2222494"/>
            <a:ext cx="10487025" cy="207803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err="1"/>
              <a:t>Where</a:t>
            </a:r>
            <a:endParaRPr lang="it-IT" sz="2000" dirty="0"/>
          </a:p>
          <a:p>
            <a:r>
              <a:rPr lang="it-IT" sz="2000" b="1" dirty="0"/>
              <a:t>a</a:t>
            </a:r>
            <a:r>
              <a:rPr lang="it-IT" sz="2000" dirty="0"/>
              <a:t> </a:t>
            </a:r>
            <a:r>
              <a:rPr lang="it-IT" sz="2000" dirty="0" err="1"/>
              <a:t>is</a:t>
            </a:r>
            <a:r>
              <a:rPr lang="it-IT" sz="2000" dirty="0"/>
              <a:t> the </a:t>
            </a:r>
            <a:r>
              <a:rPr lang="it-IT" sz="2000" i="1" dirty="0" err="1"/>
              <a:t>arctan</a:t>
            </a:r>
            <a:r>
              <a:rPr lang="it-IT" sz="2000" dirty="0"/>
              <a:t> of the ratio </a:t>
            </a:r>
            <a:r>
              <a:rPr lang="it-IT" sz="2000" dirty="0" err="1"/>
              <a:t>between</a:t>
            </a:r>
            <a:r>
              <a:rPr lang="it-IT" sz="2000" dirty="0"/>
              <a:t> the </a:t>
            </a:r>
            <a:r>
              <a:rPr lang="it-IT" sz="2000" dirty="0" err="1"/>
              <a:t>acceleration</a:t>
            </a:r>
            <a:r>
              <a:rPr lang="it-IT" sz="2000" dirty="0"/>
              <a:t> </a:t>
            </a:r>
            <a:r>
              <a:rPr lang="it-IT" sz="2000" dirty="0" err="1"/>
              <a:t>components</a:t>
            </a:r>
            <a:r>
              <a:rPr lang="it-IT" sz="2000" dirty="0"/>
              <a:t> on the </a:t>
            </a:r>
            <a:r>
              <a:rPr lang="it-IT" sz="2000" dirty="0" err="1"/>
              <a:t>axis</a:t>
            </a:r>
            <a:r>
              <a:rPr lang="it-IT" sz="2000" dirty="0"/>
              <a:t> </a:t>
            </a:r>
            <a:r>
              <a:rPr lang="it-IT" sz="2000" dirty="0" err="1"/>
              <a:t>perpendicular</a:t>
            </a:r>
            <a:r>
              <a:rPr lang="it-IT" sz="2000" dirty="0"/>
              <a:t> </a:t>
            </a:r>
            <a:r>
              <a:rPr lang="it-IT" sz="2000" dirty="0" err="1"/>
              <a:t>plane</a:t>
            </a:r>
            <a:r>
              <a:rPr lang="it-IT" sz="2000" dirty="0"/>
              <a:t> of the </a:t>
            </a:r>
            <a:r>
              <a:rPr lang="it-IT" sz="2000" dirty="0" err="1"/>
              <a:t>wheels</a:t>
            </a:r>
            <a:r>
              <a:rPr lang="it-IT" sz="2000" dirty="0"/>
              <a:t> (i.e. the </a:t>
            </a:r>
            <a:r>
              <a:rPr lang="it-IT" sz="2000" i="1" dirty="0" err="1"/>
              <a:t>pitch</a:t>
            </a:r>
            <a:r>
              <a:rPr lang="it-IT" sz="2000" dirty="0"/>
              <a:t> </a:t>
            </a:r>
            <a:r>
              <a:rPr lang="it-IT" sz="2000" dirty="0" err="1"/>
              <a:t>estimation</a:t>
            </a:r>
            <a:r>
              <a:rPr lang="it-IT" sz="2000" dirty="0"/>
              <a:t> </a:t>
            </a:r>
            <a:r>
              <a:rPr lang="it-IT" sz="2000" dirty="0" err="1"/>
              <a:t>through</a:t>
            </a:r>
            <a:r>
              <a:rPr lang="it-IT" sz="2000" dirty="0"/>
              <a:t> </a:t>
            </a:r>
            <a:r>
              <a:rPr lang="it-IT" sz="2000" dirty="0" err="1"/>
              <a:t>only</a:t>
            </a:r>
            <a:r>
              <a:rPr lang="it-IT" sz="2000" dirty="0"/>
              <a:t> the </a:t>
            </a:r>
            <a:r>
              <a:rPr lang="it-IT" sz="2000" dirty="0" err="1"/>
              <a:t>accelerometer</a:t>
            </a:r>
            <a:r>
              <a:rPr lang="it-IT" sz="2000" dirty="0"/>
              <a:t>)</a:t>
            </a:r>
          </a:p>
          <a:p>
            <a:r>
              <a:rPr lang="el-GR" sz="2000" b="1" dirty="0"/>
              <a:t>ω</a:t>
            </a:r>
            <a:r>
              <a:rPr lang="it-IT" sz="2000" dirty="0"/>
              <a:t> </a:t>
            </a:r>
            <a:r>
              <a:rPr lang="it-IT" sz="2000" dirty="0" err="1"/>
              <a:t>is</a:t>
            </a:r>
            <a:r>
              <a:rPr lang="it-IT" sz="2000" dirty="0"/>
              <a:t> the </a:t>
            </a:r>
            <a:r>
              <a:rPr lang="it-IT" sz="2000" dirty="0" err="1"/>
              <a:t>angular</a:t>
            </a:r>
            <a:r>
              <a:rPr lang="it-IT" sz="2000" dirty="0"/>
              <a:t> </a:t>
            </a:r>
            <a:r>
              <a:rPr lang="it-IT" sz="2000" dirty="0" err="1"/>
              <a:t>velocity</a:t>
            </a:r>
            <a:r>
              <a:rPr lang="it-IT" sz="2000" dirty="0"/>
              <a:t> on the </a:t>
            </a:r>
            <a:r>
              <a:rPr lang="it-IT" sz="2000" dirty="0" err="1"/>
              <a:t>axis</a:t>
            </a:r>
            <a:r>
              <a:rPr lang="it-IT" sz="2000" dirty="0"/>
              <a:t> of the </a:t>
            </a:r>
            <a:r>
              <a:rPr lang="it-IT" sz="2000" i="1" dirty="0" err="1"/>
              <a:t>pitch</a:t>
            </a:r>
            <a:r>
              <a:rPr lang="it-IT" sz="2000" dirty="0"/>
              <a:t> </a:t>
            </a:r>
            <a:r>
              <a:rPr lang="it-IT" sz="2000" dirty="0" err="1"/>
              <a:t>read</a:t>
            </a:r>
            <a:r>
              <a:rPr lang="it-IT" sz="2000" dirty="0"/>
              <a:t> by the </a:t>
            </a:r>
            <a:r>
              <a:rPr lang="it-IT" sz="2000" dirty="0" err="1"/>
              <a:t>gyroscope</a:t>
            </a:r>
            <a:endParaRPr lang="it-IT" sz="2000" dirty="0"/>
          </a:p>
          <a:p>
            <a:r>
              <a:rPr lang="it-IT" sz="2000" b="1" dirty="0"/>
              <a:t>T</a:t>
            </a:r>
            <a:r>
              <a:rPr lang="it-IT" sz="2000" dirty="0"/>
              <a:t> </a:t>
            </a:r>
            <a:r>
              <a:rPr lang="it-IT" sz="2000" dirty="0" err="1"/>
              <a:t>is</a:t>
            </a:r>
            <a:r>
              <a:rPr lang="it-IT" sz="2000" dirty="0"/>
              <a:t> the time </a:t>
            </a:r>
            <a:r>
              <a:rPr lang="it-IT" sz="2000" dirty="0" err="1"/>
              <a:t>constant</a:t>
            </a:r>
            <a:r>
              <a:rPr lang="it-IT" sz="2000" dirty="0"/>
              <a:t> </a:t>
            </a:r>
            <a:r>
              <a:rPr lang="it-IT" sz="2000" dirty="0" err="1"/>
              <a:t>which</a:t>
            </a:r>
            <a:r>
              <a:rPr lang="it-IT" sz="2000" dirty="0"/>
              <a:t> </a:t>
            </a:r>
            <a:r>
              <a:rPr lang="it-IT" sz="2000" dirty="0" err="1"/>
              <a:t>determines</a:t>
            </a:r>
            <a:r>
              <a:rPr lang="it-IT" sz="2000" dirty="0"/>
              <a:t> the </a:t>
            </a:r>
            <a:r>
              <a:rPr lang="it-IT" sz="2000" i="1" dirty="0" err="1"/>
              <a:t>cutoff</a:t>
            </a:r>
            <a:r>
              <a:rPr lang="it-IT" sz="2000" dirty="0"/>
              <a:t> </a:t>
            </a:r>
            <a:r>
              <a:rPr lang="it-IT" sz="2000" dirty="0" err="1"/>
              <a:t>frequency</a:t>
            </a:r>
            <a:r>
              <a:rPr lang="it-IT" sz="2000" dirty="0"/>
              <a:t> of </a:t>
            </a:r>
            <a:r>
              <a:rPr lang="it-IT" sz="2000" dirty="0" err="1"/>
              <a:t>inner</a:t>
            </a:r>
            <a:r>
              <a:rPr lang="it-IT" sz="2000" dirty="0"/>
              <a:t> </a:t>
            </a:r>
            <a:r>
              <a:rPr lang="it-IT" sz="2000" dirty="0" err="1"/>
              <a:t>filters</a:t>
            </a:r>
            <a:r>
              <a:rPr lang="it-IT" sz="2000" dirty="0"/>
              <a:t>.</a:t>
            </a:r>
          </a:p>
        </p:txBody>
      </p:sp>
      <p:sp>
        <p:nvSpPr>
          <p:cNvPr id="8" name="Segnaposto contenuto 2"/>
          <p:cNvSpPr txBox="1">
            <a:spLocks/>
          </p:cNvSpPr>
          <p:nvPr/>
        </p:nvSpPr>
        <p:spPr>
          <a:xfrm>
            <a:off x="685801" y="4536568"/>
            <a:ext cx="10131425" cy="472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err="1"/>
              <a:t>Let’s</a:t>
            </a:r>
            <a:r>
              <a:rPr lang="it-IT" sz="2000" dirty="0"/>
              <a:t> the inverse </a:t>
            </a:r>
            <a:r>
              <a:rPr lang="it-IT" sz="2000" dirty="0" err="1"/>
              <a:t>transformation</a:t>
            </a:r>
            <a:r>
              <a:rPr lang="it-IT" sz="2000" dirty="0"/>
              <a:t> and </a:t>
            </a:r>
            <a:r>
              <a:rPr lang="it-IT" sz="2000" dirty="0" err="1"/>
              <a:t>discretizing</a:t>
            </a:r>
            <a:r>
              <a:rPr lang="it-IT" sz="2000" dirty="0"/>
              <a:t> by </a:t>
            </a:r>
            <a:r>
              <a:rPr lang="it-IT" sz="2000" dirty="0" err="1"/>
              <a:t>utilizing</a:t>
            </a:r>
            <a:r>
              <a:rPr lang="it-IT" sz="2000" dirty="0"/>
              <a:t> the </a:t>
            </a:r>
            <a:r>
              <a:rPr lang="it-IT" sz="2000" dirty="0" err="1"/>
              <a:t>backward</a:t>
            </a:r>
            <a:r>
              <a:rPr lang="it-IT" sz="2000" dirty="0"/>
              <a:t> </a:t>
            </a:r>
            <a:r>
              <a:rPr lang="it-IT" sz="2000" dirty="0" err="1"/>
              <a:t>difference</a:t>
            </a:r>
            <a:r>
              <a:rPr lang="it-IT" sz="2000" dirty="0"/>
              <a:t> </a:t>
            </a:r>
            <a:r>
              <a:rPr lang="it-IT" sz="2000" dirty="0" err="1"/>
              <a:t>method</a:t>
            </a:r>
            <a:endParaRPr lang="it-IT" sz="2000" dirty="0"/>
          </a:p>
        </p:txBody>
      </p:sp>
      <p:pic>
        <p:nvPicPr>
          <p:cNvPr id="9" name="Immagine 8"/>
          <p:cNvPicPr>
            <a:picLocks noChangeAspect="1"/>
          </p:cNvPicPr>
          <p:nvPr/>
        </p:nvPicPr>
        <p:blipFill>
          <a:blip r:embed="rId3"/>
          <a:stretch>
            <a:fillRect/>
          </a:stretch>
        </p:blipFill>
        <p:spPr>
          <a:xfrm>
            <a:off x="10469591" y="4498678"/>
            <a:ext cx="1331878" cy="509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Segnaposto contenuto 2"/>
          <p:cNvSpPr txBox="1">
            <a:spLocks/>
          </p:cNvSpPr>
          <p:nvPr/>
        </p:nvSpPr>
        <p:spPr>
          <a:xfrm>
            <a:off x="685800" y="5256737"/>
            <a:ext cx="10131425" cy="472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err="1"/>
              <a:t>We</a:t>
            </a:r>
            <a:r>
              <a:rPr lang="it-IT" sz="2000" dirty="0"/>
              <a:t> </a:t>
            </a:r>
            <a:r>
              <a:rPr lang="it-IT" sz="2000" dirty="0" err="1"/>
              <a:t>get</a:t>
            </a:r>
            <a:r>
              <a:rPr lang="it-IT" sz="2000" dirty="0"/>
              <a:t> the </a:t>
            </a:r>
            <a:r>
              <a:rPr lang="it-IT" sz="2000" b="1" dirty="0"/>
              <a:t>discrete time </a:t>
            </a:r>
            <a:r>
              <a:rPr lang="it-IT" sz="2000" b="1" dirty="0" err="1"/>
              <a:t>equation</a:t>
            </a:r>
            <a:r>
              <a:rPr lang="it-IT" sz="2000" b="1" dirty="0"/>
              <a:t> of the </a:t>
            </a:r>
            <a:r>
              <a:rPr lang="it-IT" sz="2000" b="1" dirty="0" err="1"/>
              <a:t>complementary</a:t>
            </a:r>
            <a:r>
              <a:rPr lang="it-IT" sz="2000" b="1" dirty="0"/>
              <a:t> </a:t>
            </a:r>
            <a:r>
              <a:rPr lang="it-IT" sz="2000" b="1" dirty="0" err="1"/>
              <a:t>filter</a:t>
            </a:r>
            <a:r>
              <a:rPr lang="it-IT" sz="2000" dirty="0"/>
              <a:t>:</a:t>
            </a:r>
          </a:p>
        </p:txBody>
      </p:sp>
      <p:pic>
        <p:nvPicPr>
          <p:cNvPr id="11" name="Immagine 10"/>
          <p:cNvPicPr>
            <a:picLocks noChangeAspect="1"/>
          </p:cNvPicPr>
          <p:nvPr/>
        </p:nvPicPr>
        <p:blipFill>
          <a:blip r:embed="rId4"/>
          <a:stretch>
            <a:fillRect/>
          </a:stretch>
        </p:blipFill>
        <p:spPr>
          <a:xfrm>
            <a:off x="7976549" y="5207262"/>
            <a:ext cx="3499708" cy="585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magine 11"/>
          <p:cNvPicPr>
            <a:picLocks noChangeAspect="1"/>
          </p:cNvPicPr>
          <p:nvPr/>
        </p:nvPicPr>
        <p:blipFill>
          <a:blip r:embed="rId5"/>
          <a:stretch>
            <a:fillRect/>
          </a:stretch>
        </p:blipFill>
        <p:spPr>
          <a:xfrm>
            <a:off x="1485899" y="5925561"/>
            <a:ext cx="1631977" cy="348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egnaposto contenuto 2"/>
          <p:cNvSpPr txBox="1">
            <a:spLocks/>
          </p:cNvSpPr>
          <p:nvPr/>
        </p:nvSpPr>
        <p:spPr>
          <a:xfrm>
            <a:off x="685800" y="5863645"/>
            <a:ext cx="828675" cy="472546"/>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err="1"/>
              <a:t>where</a:t>
            </a:r>
            <a:endParaRPr lang="it-IT" sz="2000" dirty="0"/>
          </a:p>
        </p:txBody>
      </p:sp>
      <p:sp>
        <p:nvSpPr>
          <p:cNvPr id="14" name="Segnaposto contenuto 2"/>
          <p:cNvSpPr txBox="1">
            <a:spLocks/>
          </p:cNvSpPr>
          <p:nvPr/>
        </p:nvSpPr>
        <p:spPr>
          <a:xfrm>
            <a:off x="3236111" y="5863645"/>
            <a:ext cx="8565358" cy="472546"/>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err="1"/>
              <a:t>that</a:t>
            </a:r>
            <a:r>
              <a:rPr lang="it-IT" sz="2000" dirty="0"/>
              <a:t> </a:t>
            </a:r>
            <a:r>
              <a:rPr lang="it-IT" sz="2000" dirty="0" err="1"/>
              <a:t>is</a:t>
            </a:r>
            <a:r>
              <a:rPr lang="it-IT" sz="2000" dirty="0"/>
              <a:t> </a:t>
            </a:r>
            <a:r>
              <a:rPr lang="el-GR" sz="2000" dirty="0"/>
              <a:t>α</a:t>
            </a:r>
            <a:r>
              <a:rPr lang="it-IT" sz="2000" dirty="0"/>
              <a:t> = T / (T + </a:t>
            </a:r>
            <a:r>
              <a:rPr lang="el-GR" sz="2000" dirty="0"/>
              <a:t>Δ</a:t>
            </a:r>
            <a:r>
              <a:rPr lang="it-IT" sz="2000" dirty="0"/>
              <a:t>t), with </a:t>
            </a:r>
            <a:r>
              <a:rPr lang="el-GR" sz="2000" dirty="0"/>
              <a:t>Δ</a:t>
            </a:r>
            <a:r>
              <a:rPr lang="it-IT" sz="2000" dirty="0"/>
              <a:t>t time </a:t>
            </a:r>
            <a:r>
              <a:rPr lang="it-IT" sz="2000" dirty="0" err="1"/>
              <a:t>interval</a:t>
            </a:r>
            <a:r>
              <a:rPr lang="it-IT" sz="2000" dirty="0"/>
              <a:t> </a:t>
            </a:r>
            <a:r>
              <a:rPr lang="it-IT" sz="2000" dirty="0" err="1"/>
              <a:t>between</a:t>
            </a:r>
            <a:r>
              <a:rPr lang="it-IT" sz="2000" dirty="0"/>
              <a:t> </a:t>
            </a:r>
            <a:r>
              <a:rPr lang="it-IT" sz="2000" dirty="0" err="1"/>
              <a:t>iterations</a:t>
            </a:r>
            <a:endParaRPr lang="it-IT" sz="2000" dirty="0"/>
          </a:p>
        </p:txBody>
      </p:sp>
    </p:spTree>
    <p:extLst>
      <p:ext uri="{BB962C8B-B14F-4D97-AF65-F5344CB8AC3E}">
        <p14:creationId xmlns:p14="http://schemas.microsoft.com/office/powerpoint/2010/main" val="48806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COMPLEMENTARY FILTER (CONT)</a:t>
            </a:r>
          </a:p>
        </p:txBody>
      </p:sp>
      <p:sp>
        <p:nvSpPr>
          <p:cNvPr id="3" name="Segnaposto contenuto 2"/>
          <p:cNvSpPr>
            <a:spLocks noGrp="1"/>
          </p:cNvSpPr>
          <p:nvPr>
            <p:ph idx="1"/>
          </p:nvPr>
        </p:nvSpPr>
        <p:spPr>
          <a:xfrm>
            <a:off x="685801" y="1870602"/>
            <a:ext cx="10131425" cy="458258"/>
          </a:xfrm>
        </p:spPr>
        <p:txBody>
          <a:bodyPr>
            <a:normAutofit/>
          </a:bodyPr>
          <a:lstStyle/>
          <a:p>
            <a:pPr marL="0" indent="0">
              <a:buNone/>
            </a:pPr>
            <a:r>
              <a:rPr lang="it-IT" sz="2000" dirty="0" err="1"/>
              <a:t>Our</a:t>
            </a:r>
            <a:r>
              <a:rPr lang="it-IT" sz="2000" dirty="0"/>
              <a:t> </a:t>
            </a:r>
            <a:r>
              <a:rPr lang="it-IT" sz="2000" b="1" dirty="0" err="1"/>
              <a:t>implementation</a:t>
            </a:r>
            <a:r>
              <a:rPr lang="it-IT" sz="2000" dirty="0"/>
              <a:t> of the </a:t>
            </a:r>
            <a:r>
              <a:rPr lang="it-IT" sz="2000" dirty="0" err="1"/>
              <a:t>complementary</a:t>
            </a:r>
            <a:r>
              <a:rPr lang="it-IT" sz="2000" dirty="0"/>
              <a:t> </a:t>
            </a:r>
            <a:r>
              <a:rPr lang="it-IT" sz="2000" dirty="0" err="1"/>
              <a:t>filter</a:t>
            </a:r>
            <a:r>
              <a:rPr lang="it-IT" sz="2000" dirty="0"/>
              <a:t> </a:t>
            </a:r>
            <a:r>
              <a:rPr lang="it-IT" sz="2000" dirty="0" err="1"/>
              <a:t>is</a:t>
            </a:r>
            <a:r>
              <a:rPr lang="it-IT" sz="2000" dirty="0"/>
              <a:t> </a:t>
            </a:r>
            <a:r>
              <a:rPr lang="it-IT" sz="2000" dirty="0" err="1"/>
              <a:t>been</a:t>
            </a:r>
            <a:r>
              <a:rPr lang="it-IT" sz="2000" dirty="0"/>
              <a:t>, </a:t>
            </a:r>
            <a:r>
              <a:rPr lang="it-IT" sz="2000" dirty="0" err="1"/>
              <a:t>hence</a:t>
            </a:r>
            <a:r>
              <a:rPr lang="it-IT" sz="2000" dirty="0"/>
              <a:t>, the </a:t>
            </a:r>
            <a:r>
              <a:rPr lang="it-IT" sz="2000" dirty="0" err="1"/>
              <a:t>following</a:t>
            </a:r>
            <a:r>
              <a:rPr lang="it-IT" sz="2000" dirty="0"/>
              <a:t>:</a:t>
            </a:r>
          </a:p>
        </p:txBody>
      </p:sp>
      <p:pic>
        <p:nvPicPr>
          <p:cNvPr id="4" name="Immagine 3"/>
          <p:cNvPicPr>
            <a:picLocks noChangeAspect="1"/>
          </p:cNvPicPr>
          <p:nvPr/>
        </p:nvPicPr>
        <p:blipFill>
          <a:blip r:embed="rId2"/>
          <a:stretch>
            <a:fillRect/>
          </a:stretch>
        </p:blipFill>
        <p:spPr>
          <a:xfrm>
            <a:off x="685802" y="2405061"/>
            <a:ext cx="9201148" cy="2540195"/>
          </a:xfrm>
          <a:prstGeom prst="rect">
            <a:avLst/>
          </a:prstGeom>
        </p:spPr>
      </p:pic>
      <p:sp>
        <p:nvSpPr>
          <p:cNvPr id="5" name="Segnaposto contenuto 2"/>
          <p:cNvSpPr txBox="1">
            <a:spLocks/>
          </p:cNvSpPr>
          <p:nvPr/>
        </p:nvSpPr>
        <p:spPr>
          <a:xfrm>
            <a:off x="685800" y="5143500"/>
            <a:ext cx="10131425" cy="140017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t>The bot stabilization performance by using the complementary filter to estimate the inclination are been rather good, except when the robot is been too manually solicited (in this case the robot flipped).</a:t>
            </a:r>
          </a:p>
          <a:p>
            <a:pPr marL="0" indent="0">
              <a:buNone/>
            </a:pPr>
            <a:r>
              <a:rPr lang="en-US" sz="2000" dirty="0"/>
              <a:t>So we experimented other filtering techniques…</a:t>
            </a:r>
          </a:p>
        </p:txBody>
      </p:sp>
    </p:spTree>
    <p:extLst>
      <p:ext uri="{BB962C8B-B14F-4D97-AF65-F5344CB8AC3E}">
        <p14:creationId xmlns:p14="http://schemas.microsoft.com/office/powerpoint/2010/main" val="97539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Unibalance</a:t>
            </a:r>
            <a:r>
              <a:rPr lang="it-IT" dirty="0"/>
              <a:t> </a:t>
            </a:r>
            <a:r>
              <a:rPr lang="it-IT" dirty="0" err="1"/>
              <a:t>summary</a:t>
            </a:r>
            <a:endParaRPr lang="it-IT" dirty="0"/>
          </a:p>
        </p:txBody>
      </p:sp>
      <p:sp>
        <p:nvSpPr>
          <p:cNvPr id="3" name="Segnaposto contenuto 2"/>
          <p:cNvSpPr>
            <a:spLocks noGrp="1"/>
          </p:cNvSpPr>
          <p:nvPr>
            <p:ph idx="1"/>
          </p:nvPr>
        </p:nvSpPr>
        <p:spPr>
          <a:xfrm>
            <a:off x="685801" y="2142067"/>
            <a:ext cx="7043737" cy="3649133"/>
          </a:xfrm>
        </p:spPr>
        <p:txBody>
          <a:bodyPr>
            <a:normAutofit/>
          </a:bodyPr>
          <a:lstStyle/>
          <a:p>
            <a:pPr marL="0" indent="0" algn="just">
              <a:buNone/>
            </a:pPr>
            <a:r>
              <a:rPr lang="it-IT" sz="2000" dirty="0" err="1"/>
              <a:t>Unibalance</a:t>
            </a:r>
            <a:r>
              <a:rPr lang="it-IT" sz="2000" dirty="0"/>
              <a:t> </a:t>
            </a:r>
            <a:r>
              <a:rPr lang="it-IT" sz="2000" dirty="0" err="1"/>
              <a:t>is</a:t>
            </a:r>
            <a:r>
              <a:rPr lang="it-IT" sz="2000" dirty="0"/>
              <a:t> a robot </a:t>
            </a:r>
            <a:r>
              <a:rPr lang="it-IT" sz="2000" dirty="0" err="1"/>
              <a:t>that</a:t>
            </a:r>
            <a:r>
              <a:rPr lang="it-IT" sz="2000" dirty="0"/>
              <a:t> </a:t>
            </a:r>
            <a:r>
              <a:rPr lang="it-IT" sz="2000" dirty="0" err="1"/>
              <a:t>is</a:t>
            </a:r>
            <a:r>
              <a:rPr lang="it-IT" sz="2000" dirty="0"/>
              <a:t> </a:t>
            </a:r>
            <a:r>
              <a:rPr lang="it-IT" sz="2000" dirty="0" err="1"/>
              <a:t>able</a:t>
            </a:r>
            <a:r>
              <a:rPr lang="it-IT" sz="2000" dirty="0"/>
              <a:t> to </a:t>
            </a:r>
            <a:r>
              <a:rPr lang="it-IT" sz="2000" dirty="0" err="1"/>
              <a:t>constantly</a:t>
            </a:r>
            <a:r>
              <a:rPr lang="it-IT" sz="2000" dirty="0"/>
              <a:t> </a:t>
            </a:r>
            <a:r>
              <a:rPr lang="it-IT" sz="2000" dirty="0" err="1"/>
              <a:t>maintain</a:t>
            </a:r>
            <a:r>
              <a:rPr lang="it-IT" sz="2000" dirty="0"/>
              <a:t> an </a:t>
            </a:r>
            <a:r>
              <a:rPr lang="it-IT" sz="2000" b="1" dirty="0" err="1"/>
              <a:t>upright</a:t>
            </a:r>
            <a:r>
              <a:rPr lang="it-IT" sz="2000" b="1" dirty="0"/>
              <a:t> position </a:t>
            </a:r>
            <a:r>
              <a:rPr lang="it-IT" sz="2000" dirty="0" err="1"/>
              <a:t>also</a:t>
            </a:r>
            <a:r>
              <a:rPr lang="it-IT" sz="2000" dirty="0"/>
              <a:t> </a:t>
            </a:r>
            <a:r>
              <a:rPr lang="it-IT" sz="2000" dirty="0" err="1"/>
              <a:t>when</a:t>
            </a:r>
            <a:r>
              <a:rPr lang="it-IT" sz="2000" dirty="0"/>
              <a:t> </a:t>
            </a:r>
            <a:r>
              <a:rPr lang="it-IT" sz="2000" dirty="0" err="1"/>
              <a:t>external</a:t>
            </a:r>
            <a:r>
              <a:rPr lang="it-IT" sz="2000" dirty="0"/>
              <a:t> </a:t>
            </a:r>
            <a:r>
              <a:rPr lang="it-IT" sz="2000" dirty="0" err="1"/>
              <a:t>disturbances</a:t>
            </a:r>
            <a:r>
              <a:rPr lang="it-IT" sz="2000" dirty="0"/>
              <a:t> </a:t>
            </a:r>
            <a:r>
              <a:rPr lang="it-IT" sz="2000" dirty="0" err="1"/>
              <a:t>happen</a:t>
            </a:r>
            <a:r>
              <a:rPr lang="it-IT" sz="2000" dirty="0"/>
              <a:t>.</a:t>
            </a:r>
          </a:p>
          <a:p>
            <a:pPr marL="0" indent="0" algn="just">
              <a:buNone/>
            </a:pPr>
            <a:r>
              <a:rPr lang="it-IT" sz="2000" dirty="0" err="1"/>
              <a:t>Utilizing</a:t>
            </a:r>
            <a:r>
              <a:rPr lang="it-IT" sz="2000" dirty="0"/>
              <a:t> a linear </a:t>
            </a:r>
            <a:r>
              <a:rPr lang="it-IT" sz="2000" dirty="0" err="1"/>
              <a:t>velocity</a:t>
            </a:r>
            <a:r>
              <a:rPr lang="it-IT" sz="2000" dirty="0"/>
              <a:t> </a:t>
            </a:r>
            <a:r>
              <a:rPr lang="it-IT" sz="2000" dirty="0" err="1"/>
              <a:t>sensor</a:t>
            </a:r>
            <a:r>
              <a:rPr lang="it-IT" sz="2000" dirty="0"/>
              <a:t> and an </a:t>
            </a:r>
            <a:r>
              <a:rPr lang="it-IT" sz="2000" dirty="0" err="1"/>
              <a:t>angular</a:t>
            </a:r>
            <a:r>
              <a:rPr lang="it-IT" sz="2000" dirty="0"/>
              <a:t> </a:t>
            </a:r>
            <a:r>
              <a:rPr lang="it-IT" sz="2000" dirty="0" err="1"/>
              <a:t>velocity</a:t>
            </a:r>
            <a:r>
              <a:rPr lang="it-IT" sz="2000" dirty="0"/>
              <a:t> </a:t>
            </a:r>
            <a:r>
              <a:rPr lang="it-IT" sz="2000" dirty="0" err="1"/>
              <a:t>sensor</a:t>
            </a:r>
            <a:r>
              <a:rPr lang="it-IT" sz="2000" dirty="0"/>
              <a:t>, </a:t>
            </a:r>
            <a:r>
              <a:rPr lang="it-IT" sz="2000" dirty="0" err="1"/>
              <a:t>it</a:t>
            </a:r>
            <a:r>
              <a:rPr lang="it-IT" sz="2000" dirty="0"/>
              <a:t> </a:t>
            </a:r>
            <a:r>
              <a:rPr lang="it-IT" sz="2000" dirty="0" err="1"/>
              <a:t>computes</a:t>
            </a:r>
            <a:r>
              <a:rPr lang="it-IT" sz="2000" dirty="0"/>
              <a:t> </a:t>
            </a:r>
            <a:r>
              <a:rPr lang="it-IT" sz="2000" dirty="0" err="1"/>
              <a:t>its</a:t>
            </a:r>
            <a:r>
              <a:rPr lang="it-IT" sz="2000" dirty="0"/>
              <a:t> angle </a:t>
            </a:r>
            <a:r>
              <a:rPr lang="it-IT" sz="2000" b="1" dirty="0" err="1"/>
              <a:t>above</a:t>
            </a:r>
            <a:r>
              <a:rPr lang="it-IT" sz="2000" b="1" dirty="0"/>
              <a:t> the </a:t>
            </a:r>
            <a:r>
              <a:rPr lang="it-IT" sz="2000" b="1" dirty="0" err="1"/>
              <a:t>horizon</a:t>
            </a:r>
            <a:r>
              <a:rPr lang="it-IT" sz="2000" dirty="0"/>
              <a:t> and </a:t>
            </a:r>
            <a:r>
              <a:rPr lang="it-IT" sz="2000" dirty="0" err="1"/>
              <a:t>turns</a:t>
            </a:r>
            <a:r>
              <a:rPr lang="it-IT" sz="2000" dirty="0"/>
              <a:t> the </a:t>
            </a:r>
            <a:r>
              <a:rPr lang="it-IT" sz="2000" dirty="0" err="1"/>
              <a:t>wheels</a:t>
            </a:r>
            <a:r>
              <a:rPr lang="it-IT" sz="2000" dirty="0"/>
              <a:t> to </a:t>
            </a:r>
            <a:r>
              <a:rPr lang="it-IT" sz="2000" dirty="0" err="1"/>
              <a:t>restore</a:t>
            </a:r>
            <a:r>
              <a:rPr lang="it-IT" sz="2000" dirty="0"/>
              <a:t> the </a:t>
            </a:r>
            <a:r>
              <a:rPr lang="it-IT" sz="2000" dirty="0" err="1"/>
              <a:t>equilibrium</a:t>
            </a:r>
            <a:r>
              <a:rPr lang="it-IT" sz="2000" dirty="0"/>
              <a:t> in the </a:t>
            </a:r>
            <a:r>
              <a:rPr lang="it-IT" sz="2000" dirty="0" err="1"/>
              <a:t>direction</a:t>
            </a:r>
            <a:r>
              <a:rPr lang="it-IT" sz="2000" dirty="0"/>
              <a:t> in </a:t>
            </a:r>
            <a:r>
              <a:rPr lang="it-IT" sz="2000" dirty="0" err="1"/>
              <a:t>which</a:t>
            </a:r>
            <a:r>
              <a:rPr lang="it-IT" sz="2000" dirty="0"/>
              <a:t> </a:t>
            </a:r>
            <a:r>
              <a:rPr lang="it-IT" sz="2000" dirty="0" err="1"/>
              <a:t>it’s</a:t>
            </a:r>
            <a:r>
              <a:rPr lang="it-IT" sz="2000" dirty="0"/>
              <a:t> </a:t>
            </a:r>
            <a:r>
              <a:rPr lang="it-IT" sz="2000" dirty="0" err="1"/>
              <a:t>falling</a:t>
            </a:r>
            <a:r>
              <a:rPr lang="it-IT" sz="2000" dirty="0"/>
              <a:t> </a:t>
            </a:r>
            <a:r>
              <a:rPr lang="it-IT" sz="2000" dirty="0" err="1"/>
              <a:t>when</a:t>
            </a:r>
            <a:r>
              <a:rPr lang="it-IT" sz="2000" dirty="0"/>
              <a:t> </a:t>
            </a:r>
            <a:r>
              <a:rPr lang="it-IT" sz="2000" dirty="0" err="1"/>
              <a:t>it’s</a:t>
            </a:r>
            <a:r>
              <a:rPr lang="it-IT" sz="2000" dirty="0"/>
              <a:t> out of </a:t>
            </a:r>
            <a:r>
              <a:rPr lang="it-IT" sz="2000" dirty="0" err="1"/>
              <a:t>its</a:t>
            </a:r>
            <a:r>
              <a:rPr lang="it-IT" sz="2000" dirty="0"/>
              <a:t> </a:t>
            </a:r>
            <a:r>
              <a:rPr lang="it-IT" sz="2000" dirty="0" err="1"/>
              <a:t>axis</a:t>
            </a:r>
            <a:r>
              <a:rPr lang="it-IT" sz="2000" dirty="0"/>
              <a:t>.</a:t>
            </a:r>
          </a:p>
          <a:p>
            <a:pPr marL="0" indent="0" algn="just">
              <a:buNone/>
            </a:pPr>
            <a:r>
              <a:rPr lang="it-IT" sz="2000" dirty="0" err="1"/>
              <a:t>Beside</a:t>
            </a:r>
            <a:r>
              <a:rPr lang="it-IT" sz="2000" dirty="0"/>
              <a:t> an </a:t>
            </a:r>
            <a:r>
              <a:rPr lang="it-IT" sz="2000" i="1" dirty="0" err="1"/>
              <a:t>Android</a:t>
            </a:r>
            <a:r>
              <a:rPr lang="it-IT" sz="2000" i="1" dirty="0"/>
              <a:t> </a:t>
            </a:r>
            <a:r>
              <a:rPr lang="it-IT" sz="2000" i="1" dirty="0" err="1"/>
              <a:t>smartphone</a:t>
            </a:r>
            <a:r>
              <a:rPr lang="it-IT" sz="2000" i="1" dirty="0"/>
              <a:t> </a:t>
            </a:r>
            <a:r>
              <a:rPr lang="it-IT" sz="2000" dirty="0" err="1"/>
              <a:t>controls</a:t>
            </a:r>
            <a:r>
              <a:rPr lang="it-IT" sz="2000" dirty="0"/>
              <a:t> the </a:t>
            </a:r>
            <a:r>
              <a:rPr lang="it-IT" sz="2000" dirty="0" err="1"/>
              <a:t>Unibalance</a:t>
            </a:r>
            <a:r>
              <a:rPr lang="it-IT" sz="2000" dirty="0"/>
              <a:t> </a:t>
            </a:r>
            <a:r>
              <a:rPr lang="it-IT" sz="2000" dirty="0" err="1"/>
              <a:t>through</a:t>
            </a:r>
            <a:r>
              <a:rPr lang="it-IT" sz="2000" dirty="0"/>
              <a:t> </a:t>
            </a:r>
            <a:r>
              <a:rPr lang="it-IT" sz="2000" i="1" dirty="0" err="1"/>
              <a:t>WiFi</a:t>
            </a:r>
            <a:r>
              <a:rPr lang="it-IT" sz="2000" dirty="0"/>
              <a:t> connection </a:t>
            </a:r>
            <a:r>
              <a:rPr lang="it-IT" sz="2000" dirty="0" err="1"/>
              <a:t>pushing</a:t>
            </a:r>
            <a:r>
              <a:rPr lang="it-IT" sz="2000" dirty="0"/>
              <a:t> </a:t>
            </a:r>
            <a:r>
              <a:rPr lang="it-IT" sz="2000" dirty="0" err="1"/>
              <a:t>it</a:t>
            </a:r>
            <a:r>
              <a:rPr lang="it-IT" sz="2000" dirty="0"/>
              <a:t> </a:t>
            </a:r>
            <a:r>
              <a:rPr lang="it-IT" sz="2000" dirty="0" err="1"/>
              <a:t>forward</a:t>
            </a:r>
            <a:r>
              <a:rPr lang="it-IT" sz="2000" dirty="0"/>
              <a:t>, back and </a:t>
            </a:r>
            <a:r>
              <a:rPr lang="it-IT" sz="2000" dirty="0" err="1"/>
              <a:t>turning</a:t>
            </a:r>
            <a:r>
              <a:rPr lang="it-IT" sz="2000" dirty="0"/>
              <a:t> on self; </a:t>
            </a:r>
            <a:r>
              <a:rPr lang="it-IT" sz="2000" dirty="0" err="1"/>
              <a:t>this</a:t>
            </a:r>
            <a:r>
              <a:rPr lang="it-IT" sz="2000" dirty="0"/>
              <a:t> </a:t>
            </a:r>
            <a:r>
              <a:rPr lang="it-IT" sz="2000" dirty="0" err="1"/>
              <a:t>making</a:t>
            </a:r>
            <a:r>
              <a:rPr lang="it-IT" sz="2000" dirty="0"/>
              <a:t> </a:t>
            </a:r>
            <a:r>
              <a:rPr lang="it-IT" sz="2000" dirty="0" err="1"/>
              <a:t>it</a:t>
            </a:r>
            <a:r>
              <a:rPr lang="it-IT" sz="2000" dirty="0"/>
              <a:t> a </a:t>
            </a:r>
            <a:r>
              <a:rPr lang="it-IT" sz="2000" b="1" dirty="0" err="1"/>
              <a:t>nonholonomic</a:t>
            </a:r>
            <a:r>
              <a:rPr lang="it-IT" sz="2000" b="1" dirty="0"/>
              <a:t> </a:t>
            </a:r>
            <a:r>
              <a:rPr lang="it-IT" sz="2000" b="1" dirty="0" err="1"/>
              <a:t>veichle</a:t>
            </a:r>
            <a:r>
              <a:rPr lang="it-IT" sz="2000" dirty="0"/>
              <a:t>.</a:t>
            </a:r>
          </a:p>
        </p:txBody>
      </p:sp>
      <p:pic>
        <p:nvPicPr>
          <p:cNvPr id="1028" name="Picture 4" descr="http://cdn.instructables.com/F5J/KNAF/HTNO6W4R/F5JKNAFHTNO6W4R.MEDIUM.jpg"/>
          <p:cNvPicPr>
            <a:picLocks noChangeAspect="1" noChangeArrowheads="1"/>
          </p:cNvPicPr>
          <p:nvPr/>
        </p:nvPicPr>
        <p:blipFill rotWithShape="1">
          <a:blip r:embed="rId2">
            <a:extLst>
              <a:ext uri="{28A0092B-C50C-407E-A947-70E740481C1C}">
                <a14:useLocalDpi xmlns:a14="http://schemas.microsoft.com/office/drawing/2010/main" val="0"/>
              </a:ext>
            </a:extLst>
          </a:blip>
          <a:srcRect l="17262" t="33874" r="7516"/>
          <a:stretch/>
        </p:blipFill>
        <p:spPr bwMode="auto">
          <a:xfrm>
            <a:off x="8129588" y="2914651"/>
            <a:ext cx="3296458" cy="18573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00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a:t>
            </a:r>
          </a:p>
        </p:txBody>
      </p:sp>
      <p:sp>
        <p:nvSpPr>
          <p:cNvPr id="3" name="Segnaposto contenuto 2"/>
          <p:cNvSpPr>
            <a:spLocks noGrp="1"/>
          </p:cNvSpPr>
          <p:nvPr>
            <p:ph idx="1"/>
          </p:nvPr>
        </p:nvSpPr>
        <p:spPr>
          <a:xfrm>
            <a:off x="437322" y="2011386"/>
            <a:ext cx="4606165" cy="4179220"/>
          </a:xfrm>
        </p:spPr>
        <p:txBody>
          <a:bodyPr>
            <a:normAutofit/>
          </a:bodyPr>
          <a:lstStyle/>
          <a:p>
            <a:pPr marL="0" indent="0" algn="just">
              <a:buNone/>
            </a:pPr>
            <a:r>
              <a:rPr lang="it-IT" sz="2000" dirty="0"/>
              <a:t>The </a:t>
            </a:r>
            <a:r>
              <a:rPr lang="it-IT" sz="2000" dirty="0" err="1"/>
              <a:t>Kalman</a:t>
            </a:r>
            <a:r>
              <a:rPr lang="it-IT" sz="2000" dirty="0"/>
              <a:t> </a:t>
            </a:r>
            <a:r>
              <a:rPr lang="it-IT" sz="2000" dirty="0" err="1"/>
              <a:t>filter</a:t>
            </a:r>
            <a:r>
              <a:rPr lang="it-IT" sz="2000" dirty="0"/>
              <a:t> </a:t>
            </a:r>
            <a:r>
              <a:rPr lang="it-IT" sz="2000" dirty="0" err="1"/>
              <a:t>is</a:t>
            </a:r>
            <a:r>
              <a:rPr lang="it-IT" sz="2000" dirty="0"/>
              <a:t> a </a:t>
            </a:r>
            <a:r>
              <a:rPr lang="it-IT" sz="2000" b="1" dirty="0"/>
              <a:t>recursive </a:t>
            </a:r>
            <a:r>
              <a:rPr lang="it-IT" sz="2000" b="1" dirty="0" err="1"/>
              <a:t>optimal</a:t>
            </a:r>
            <a:r>
              <a:rPr lang="it-IT" sz="2000" b="1" dirty="0"/>
              <a:t> estimator </a:t>
            </a:r>
            <a:r>
              <a:rPr lang="it-IT" sz="2000" dirty="0"/>
              <a:t>(</a:t>
            </a:r>
            <a:r>
              <a:rPr lang="it-IT" sz="2000" dirty="0" err="1"/>
              <a:t>if</a:t>
            </a:r>
            <a:r>
              <a:rPr lang="it-IT" sz="2000" dirty="0"/>
              <a:t> the </a:t>
            </a:r>
            <a:r>
              <a:rPr lang="it-IT" sz="2000" dirty="0" err="1"/>
              <a:t>measure</a:t>
            </a:r>
            <a:r>
              <a:rPr lang="it-IT" sz="2000" dirty="0"/>
              <a:t> </a:t>
            </a:r>
            <a:r>
              <a:rPr lang="it-IT" sz="2000" dirty="0" err="1"/>
              <a:t>noise</a:t>
            </a:r>
            <a:r>
              <a:rPr lang="it-IT" sz="2000" dirty="0"/>
              <a:t> and </a:t>
            </a:r>
            <a:r>
              <a:rPr lang="it-IT" sz="2000" dirty="0" err="1"/>
              <a:t>process</a:t>
            </a:r>
            <a:r>
              <a:rPr lang="it-IT" sz="2000" dirty="0"/>
              <a:t> </a:t>
            </a:r>
            <a:r>
              <a:rPr lang="it-IT" sz="2000" dirty="0" err="1"/>
              <a:t>noise</a:t>
            </a:r>
            <a:r>
              <a:rPr lang="it-IT" sz="2000" dirty="0"/>
              <a:t> are </a:t>
            </a:r>
            <a:r>
              <a:rPr lang="it-IT" sz="2000" dirty="0" err="1"/>
              <a:t>Gaussians</a:t>
            </a:r>
            <a:r>
              <a:rPr lang="it-IT" sz="2000" dirty="0"/>
              <a:t>, </a:t>
            </a:r>
            <a:r>
              <a:rPr lang="it-IT" sz="2000" dirty="0" err="1"/>
              <a:t>otherwise</a:t>
            </a:r>
            <a:r>
              <a:rPr lang="it-IT" sz="2000" dirty="0"/>
              <a:t> </a:t>
            </a:r>
            <a:r>
              <a:rPr lang="it-IT" sz="2000" dirty="0" err="1"/>
              <a:t>it’s</a:t>
            </a:r>
            <a:r>
              <a:rPr lang="it-IT" sz="2000" dirty="0"/>
              <a:t> </a:t>
            </a:r>
            <a:r>
              <a:rPr lang="it-IT" sz="2000" dirty="0" err="1"/>
              <a:t>anyway</a:t>
            </a:r>
            <a:r>
              <a:rPr lang="it-IT" sz="2000" dirty="0"/>
              <a:t> the best </a:t>
            </a:r>
            <a:r>
              <a:rPr lang="it-IT" sz="2000" i="1" dirty="0"/>
              <a:t>linear</a:t>
            </a:r>
            <a:r>
              <a:rPr lang="it-IT" sz="2000" dirty="0"/>
              <a:t> estimator).</a:t>
            </a:r>
          </a:p>
          <a:p>
            <a:pPr marL="0" indent="0" algn="just">
              <a:buNone/>
            </a:pPr>
            <a:r>
              <a:rPr lang="it-IT" sz="2000" dirty="0" err="1"/>
              <a:t>It’s</a:t>
            </a:r>
            <a:r>
              <a:rPr lang="it-IT" sz="2000" dirty="0"/>
              <a:t> </a:t>
            </a:r>
            <a:r>
              <a:rPr lang="it-IT" sz="2000" dirty="0" err="1"/>
              <a:t>very</a:t>
            </a:r>
            <a:r>
              <a:rPr lang="it-IT" sz="2000" dirty="0"/>
              <a:t> </a:t>
            </a:r>
            <a:r>
              <a:rPr lang="it-IT" sz="2000" dirty="0" err="1"/>
              <a:t>popular</a:t>
            </a:r>
            <a:r>
              <a:rPr lang="it-IT" sz="2000" dirty="0"/>
              <a:t> in </a:t>
            </a:r>
            <a:r>
              <a:rPr lang="it-IT" sz="2000" dirty="0" err="1"/>
              <a:t>that</a:t>
            </a:r>
            <a:r>
              <a:rPr lang="it-IT" sz="2000" dirty="0"/>
              <a:t>:</a:t>
            </a:r>
          </a:p>
          <a:p>
            <a:pPr algn="just"/>
            <a:r>
              <a:rPr lang="it-IT" sz="2000" dirty="0" err="1"/>
              <a:t>it’s</a:t>
            </a:r>
            <a:r>
              <a:rPr lang="it-IT" sz="2000" dirty="0"/>
              <a:t> </a:t>
            </a:r>
            <a:r>
              <a:rPr lang="it-IT" sz="2000" dirty="0" err="1"/>
              <a:t>suitable</a:t>
            </a:r>
            <a:r>
              <a:rPr lang="it-IT" sz="2000" dirty="0"/>
              <a:t> for </a:t>
            </a:r>
            <a:r>
              <a:rPr lang="it-IT" sz="2000" dirty="0" err="1"/>
              <a:t>calculation</a:t>
            </a:r>
            <a:r>
              <a:rPr lang="it-IT" sz="2000" dirty="0"/>
              <a:t> </a:t>
            </a:r>
            <a:r>
              <a:rPr lang="it-IT" sz="2000" i="1" dirty="0"/>
              <a:t>in line</a:t>
            </a:r>
          </a:p>
          <a:p>
            <a:pPr algn="just"/>
            <a:r>
              <a:rPr lang="it-IT" sz="2000" dirty="0" err="1"/>
              <a:t>Its</a:t>
            </a:r>
            <a:r>
              <a:rPr lang="it-IT" sz="2000" dirty="0"/>
              <a:t> </a:t>
            </a:r>
            <a:r>
              <a:rPr lang="it-IT" sz="2000" dirty="0" err="1"/>
              <a:t>implementation</a:t>
            </a:r>
            <a:r>
              <a:rPr lang="it-IT" sz="2000" dirty="0"/>
              <a:t> </a:t>
            </a:r>
            <a:r>
              <a:rPr lang="it-IT" sz="2000" dirty="0" err="1"/>
              <a:t>is</a:t>
            </a:r>
            <a:r>
              <a:rPr lang="it-IT" sz="2000" dirty="0"/>
              <a:t> compact</a:t>
            </a:r>
          </a:p>
          <a:p>
            <a:pPr algn="just"/>
            <a:r>
              <a:rPr lang="it-IT" sz="2000" dirty="0" err="1"/>
              <a:t>It</a:t>
            </a:r>
            <a:r>
              <a:rPr lang="it-IT" sz="2000" dirty="0"/>
              <a:t> </a:t>
            </a:r>
            <a:r>
              <a:rPr lang="it-IT" sz="2000" dirty="0" err="1"/>
              <a:t>doesn’t</a:t>
            </a:r>
            <a:r>
              <a:rPr lang="it-IT" sz="2000" dirty="0"/>
              <a:t> </a:t>
            </a:r>
            <a:r>
              <a:rPr lang="it-IT" sz="2000" dirty="0" err="1"/>
              <a:t>require</a:t>
            </a:r>
            <a:r>
              <a:rPr lang="it-IT" sz="2000" dirty="0"/>
              <a:t> the </a:t>
            </a:r>
            <a:r>
              <a:rPr lang="it-IT" sz="2000" dirty="0" err="1"/>
              <a:t>inversion</a:t>
            </a:r>
            <a:r>
              <a:rPr lang="it-IT" sz="2000" dirty="0"/>
              <a:t> of the </a:t>
            </a:r>
            <a:r>
              <a:rPr lang="it-IT" sz="2000" dirty="0" err="1"/>
              <a:t>measure</a:t>
            </a:r>
            <a:r>
              <a:rPr lang="it-IT" sz="2000" dirty="0"/>
              <a:t> </a:t>
            </a:r>
            <a:r>
              <a:rPr lang="it-IT" sz="2000" dirty="0" err="1"/>
              <a:t>equation</a:t>
            </a:r>
            <a:endParaRPr lang="it-IT" sz="2000" dirty="0"/>
          </a:p>
          <a:p>
            <a:pPr algn="just"/>
            <a:r>
              <a:rPr lang="it-IT" sz="2000" dirty="0" err="1"/>
              <a:t>It</a:t>
            </a:r>
            <a:r>
              <a:rPr lang="it-IT" sz="2000" dirty="0"/>
              <a:t> </a:t>
            </a:r>
            <a:r>
              <a:rPr lang="it-IT" sz="2000" dirty="0" err="1"/>
              <a:t>offers</a:t>
            </a:r>
            <a:r>
              <a:rPr lang="it-IT" sz="2000" dirty="0"/>
              <a:t> </a:t>
            </a:r>
            <a:r>
              <a:rPr lang="it-IT" sz="2000" dirty="0" err="1"/>
              <a:t>optimal</a:t>
            </a:r>
            <a:r>
              <a:rPr lang="it-IT" sz="2000" dirty="0"/>
              <a:t> </a:t>
            </a:r>
            <a:r>
              <a:rPr lang="it-IT" sz="2000" dirty="0" err="1"/>
              <a:t>results</a:t>
            </a:r>
            <a:r>
              <a:rPr lang="it-IT" sz="2000" dirty="0"/>
              <a:t> in </a:t>
            </a:r>
            <a:r>
              <a:rPr lang="it-IT" sz="2000" dirty="0" err="1"/>
              <a:t>practice</a:t>
            </a:r>
            <a:endParaRPr lang="it-IT" sz="2000" dirty="0"/>
          </a:p>
        </p:txBody>
      </p:sp>
      <p:pic>
        <p:nvPicPr>
          <p:cNvPr id="1026" name="Picture 2" descr="https://upload.wikimedia.org/wikipedia/commons/thumb/a/a5/Basic_concept_of_Kalman_filtering.svg/2000px-Basic_concept_of_Kalman_filter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356" y="2224892"/>
            <a:ext cx="6540057" cy="3309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9374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 (</a:t>
            </a:r>
            <a:r>
              <a:rPr lang="it-IT" dirty="0" err="1"/>
              <a:t>cont</a:t>
            </a:r>
            <a:r>
              <a:rPr lang="it-IT" dirty="0"/>
              <a:t>)</a:t>
            </a:r>
          </a:p>
        </p:txBody>
      </p:sp>
      <p:sp>
        <p:nvSpPr>
          <p:cNvPr id="3" name="Segnaposto contenuto 2"/>
          <p:cNvSpPr>
            <a:spLocks noGrp="1"/>
          </p:cNvSpPr>
          <p:nvPr>
            <p:ph idx="1"/>
          </p:nvPr>
        </p:nvSpPr>
        <p:spPr>
          <a:xfrm>
            <a:off x="341245" y="2077219"/>
            <a:ext cx="5237920" cy="546712"/>
          </a:xfrm>
        </p:spPr>
        <p:txBody>
          <a:bodyPr>
            <a:noAutofit/>
          </a:bodyPr>
          <a:lstStyle/>
          <a:p>
            <a:pPr marL="0" indent="0">
              <a:buNone/>
            </a:pPr>
            <a:r>
              <a:rPr lang="it-IT" dirty="0" err="1"/>
              <a:t>Let’s</a:t>
            </a:r>
            <a:r>
              <a:rPr lang="it-IT" dirty="0"/>
              <a:t> </a:t>
            </a:r>
            <a:r>
              <a:rPr lang="it-IT" dirty="0" err="1"/>
              <a:t>consider</a:t>
            </a:r>
            <a:r>
              <a:rPr lang="it-IT" dirty="0"/>
              <a:t> the </a:t>
            </a:r>
            <a:r>
              <a:rPr lang="it-IT" b="1" dirty="0"/>
              <a:t>state </a:t>
            </a:r>
            <a:r>
              <a:rPr lang="it-IT" b="1" dirty="0" err="1"/>
              <a:t>equation</a:t>
            </a:r>
            <a:r>
              <a:rPr lang="it-IT" b="1" dirty="0"/>
              <a:t> </a:t>
            </a:r>
            <a:r>
              <a:rPr lang="it-IT" dirty="0"/>
              <a:t>of </a:t>
            </a:r>
            <a:r>
              <a:rPr lang="it-IT" dirty="0" err="1"/>
              <a:t>our</a:t>
            </a:r>
            <a:r>
              <a:rPr lang="it-IT" dirty="0"/>
              <a:t> </a:t>
            </a:r>
            <a:r>
              <a:rPr lang="it-IT" dirty="0" err="1"/>
              <a:t>system</a:t>
            </a:r>
            <a:r>
              <a:rPr lang="it-IT" dirty="0"/>
              <a:t>:</a:t>
            </a:r>
          </a:p>
        </p:txBody>
      </p:sp>
      <p:pic>
        <p:nvPicPr>
          <p:cNvPr id="5" name="Immagine 4"/>
          <p:cNvPicPr>
            <a:picLocks noChangeAspect="1"/>
          </p:cNvPicPr>
          <p:nvPr/>
        </p:nvPicPr>
        <p:blipFill>
          <a:blip r:embed="rId2"/>
          <a:stretch>
            <a:fillRect/>
          </a:stretch>
        </p:blipFill>
        <p:spPr>
          <a:xfrm>
            <a:off x="7951513" y="2092320"/>
            <a:ext cx="995001" cy="581349"/>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3"/>
          <a:stretch>
            <a:fillRect/>
          </a:stretch>
        </p:blipFill>
        <p:spPr>
          <a:xfrm>
            <a:off x="9149796" y="2077218"/>
            <a:ext cx="1296134" cy="596451"/>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4"/>
          <a:stretch>
            <a:fillRect/>
          </a:stretch>
        </p:blipFill>
        <p:spPr>
          <a:xfrm>
            <a:off x="5552660" y="2229605"/>
            <a:ext cx="2208823" cy="306781"/>
          </a:xfrm>
          <a:prstGeom prst="rect">
            <a:avLst/>
          </a:prstGeom>
          <a:ln>
            <a:noFill/>
          </a:ln>
          <a:effectLst>
            <a:outerShdw blurRad="292100" dist="139700" dir="2700000" algn="tl" rotWithShape="0">
              <a:srgbClr val="333333">
                <a:alpha val="65000"/>
              </a:srgbClr>
            </a:outerShdw>
          </a:effectLst>
        </p:spPr>
      </p:pic>
      <p:pic>
        <p:nvPicPr>
          <p:cNvPr id="8" name="Immagine 7"/>
          <p:cNvPicPr>
            <a:picLocks noChangeAspect="1"/>
          </p:cNvPicPr>
          <p:nvPr/>
        </p:nvPicPr>
        <p:blipFill>
          <a:blip r:embed="rId5"/>
          <a:stretch>
            <a:fillRect/>
          </a:stretch>
        </p:blipFill>
        <p:spPr>
          <a:xfrm>
            <a:off x="10635960" y="2092320"/>
            <a:ext cx="923780" cy="604010"/>
          </a:xfrm>
          <a:prstGeom prst="rect">
            <a:avLst/>
          </a:prstGeom>
          <a:ln>
            <a:noFill/>
          </a:ln>
          <a:effectLst>
            <a:outerShdw blurRad="292100" dist="139700" dir="2700000" algn="tl" rotWithShape="0">
              <a:srgbClr val="333333">
                <a:alpha val="65000"/>
              </a:srgbClr>
            </a:outerShdw>
          </a:effectLst>
        </p:spPr>
      </p:pic>
      <p:sp>
        <p:nvSpPr>
          <p:cNvPr id="10" name="Segnaposto contenuto 2"/>
          <p:cNvSpPr txBox="1">
            <a:spLocks/>
          </p:cNvSpPr>
          <p:nvPr/>
        </p:nvSpPr>
        <p:spPr>
          <a:xfrm>
            <a:off x="341246" y="2691632"/>
            <a:ext cx="9743658" cy="140329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dirty="0"/>
              <a:t>where the first component of the state vector represents the pitch angle, the second is the </a:t>
            </a:r>
            <a:r>
              <a:rPr lang="en-US" b="1" i="1" dirty="0"/>
              <a:t>bias</a:t>
            </a:r>
            <a:r>
              <a:rPr lang="en-US" dirty="0"/>
              <a:t> (i.e. the </a:t>
            </a:r>
            <a:r>
              <a:rPr lang="en-US" i="1" dirty="0"/>
              <a:t>drift</a:t>
            </a:r>
            <a:r>
              <a:rPr lang="en-US" dirty="0"/>
              <a:t> of the gyroscope) and </a:t>
            </a:r>
            <a:r>
              <a:rPr lang="it-IT" i="1" dirty="0" err="1"/>
              <a:t>w</a:t>
            </a:r>
            <a:r>
              <a:rPr lang="it-IT" i="1" baseline="-25000" dirty="0" err="1"/>
              <a:t>k</a:t>
            </a:r>
            <a:r>
              <a:rPr lang="it-IT" i="1" baseline="-25000" dirty="0"/>
              <a:t> </a:t>
            </a:r>
            <a:r>
              <a:rPr lang="en-US" dirty="0"/>
              <a:t>Gaussian noise with zero mean and </a:t>
            </a:r>
            <a:r>
              <a:rPr lang="en-US" b="1" dirty="0"/>
              <a:t>covariance matrix </a:t>
            </a:r>
            <a:r>
              <a:rPr lang="en-US" dirty="0"/>
              <a:t>composed of the variances of the read angle from the accelerometer and of the </a:t>
            </a:r>
            <a:r>
              <a:rPr lang="en-US" i="1" dirty="0"/>
              <a:t>bias</a:t>
            </a:r>
            <a:r>
              <a:rPr lang="en-US" dirty="0"/>
              <a:t> of the gyroscope (considered, likely, </a:t>
            </a:r>
            <a:r>
              <a:rPr lang="en-US" dirty="0" err="1"/>
              <a:t>indipendent</a:t>
            </a:r>
            <a:r>
              <a:rPr lang="en-US" dirty="0"/>
              <a:t>); Note that the variance is multiplied by </a:t>
            </a:r>
            <a:r>
              <a:rPr lang="el-GR" dirty="0"/>
              <a:t>Δ</a:t>
            </a:r>
            <a:r>
              <a:rPr lang="it-IT" dirty="0"/>
              <a:t>t</a:t>
            </a:r>
            <a:r>
              <a:rPr lang="en-US" dirty="0"/>
              <a:t> in such a way that increases meanwhile which the information about the previous state become outdated.</a:t>
            </a:r>
            <a:endParaRPr lang="it-IT" dirty="0"/>
          </a:p>
        </p:txBody>
      </p:sp>
      <p:pic>
        <p:nvPicPr>
          <p:cNvPr id="11" name="Immagine 10"/>
          <p:cNvPicPr>
            <a:picLocks noChangeAspect="1"/>
          </p:cNvPicPr>
          <p:nvPr/>
        </p:nvPicPr>
        <p:blipFill>
          <a:blip r:embed="rId6"/>
          <a:stretch>
            <a:fillRect/>
          </a:stretch>
        </p:blipFill>
        <p:spPr>
          <a:xfrm>
            <a:off x="10257184" y="2938544"/>
            <a:ext cx="1366677" cy="353451"/>
          </a:xfrm>
          <a:prstGeom prst="rect">
            <a:avLst/>
          </a:prstGeom>
          <a:ln>
            <a:noFill/>
          </a:ln>
          <a:effectLst>
            <a:outerShdw blurRad="292100" dist="139700" dir="2700000" algn="tl" rotWithShape="0">
              <a:srgbClr val="333333">
                <a:alpha val="65000"/>
              </a:srgbClr>
            </a:outerShdw>
          </a:effectLst>
        </p:spPr>
      </p:pic>
      <p:pic>
        <p:nvPicPr>
          <p:cNvPr id="12" name="Immagine 11"/>
          <p:cNvPicPr>
            <a:picLocks noChangeAspect="1"/>
          </p:cNvPicPr>
          <p:nvPr/>
        </p:nvPicPr>
        <p:blipFill>
          <a:blip r:embed="rId7"/>
          <a:stretch>
            <a:fillRect/>
          </a:stretch>
        </p:blipFill>
        <p:spPr>
          <a:xfrm>
            <a:off x="10240435" y="3463878"/>
            <a:ext cx="1400175" cy="485775"/>
          </a:xfrm>
          <a:prstGeom prst="rect">
            <a:avLst/>
          </a:prstGeom>
          <a:ln>
            <a:noFill/>
          </a:ln>
          <a:effectLst>
            <a:outerShdw blurRad="292100" dist="139700" dir="2700000" algn="tl" rotWithShape="0">
              <a:srgbClr val="333333">
                <a:alpha val="65000"/>
              </a:srgbClr>
            </a:outerShdw>
          </a:effectLst>
        </p:spPr>
      </p:pic>
      <p:sp>
        <p:nvSpPr>
          <p:cNvPr id="13" name="Segnaposto contenuto 2"/>
          <p:cNvSpPr txBox="1">
            <a:spLocks/>
          </p:cNvSpPr>
          <p:nvPr/>
        </p:nvSpPr>
        <p:spPr>
          <a:xfrm>
            <a:off x="341245" y="4259640"/>
            <a:ext cx="3589309" cy="4818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it-IT" dirty="0"/>
              <a:t>The </a:t>
            </a:r>
            <a:r>
              <a:rPr lang="it-IT" b="1" dirty="0" err="1"/>
              <a:t>measure</a:t>
            </a:r>
            <a:r>
              <a:rPr lang="it-IT" b="1" dirty="0"/>
              <a:t> </a:t>
            </a:r>
            <a:r>
              <a:rPr lang="it-IT" b="1" dirty="0" err="1"/>
              <a:t>equation</a:t>
            </a:r>
            <a:r>
              <a:rPr lang="it-IT" b="1" dirty="0"/>
              <a:t> </a:t>
            </a:r>
            <a:r>
              <a:rPr lang="it-IT" dirty="0" err="1"/>
              <a:t>is</a:t>
            </a:r>
            <a:r>
              <a:rPr lang="it-IT" dirty="0"/>
              <a:t> </a:t>
            </a:r>
            <a:r>
              <a:rPr lang="it-IT" dirty="0" err="1"/>
              <a:t>instead</a:t>
            </a:r>
            <a:r>
              <a:rPr lang="it-IT" dirty="0"/>
              <a:t>:</a:t>
            </a:r>
          </a:p>
        </p:txBody>
      </p:sp>
      <p:pic>
        <p:nvPicPr>
          <p:cNvPr id="14" name="Immagine 13"/>
          <p:cNvPicPr>
            <a:picLocks noChangeAspect="1"/>
          </p:cNvPicPr>
          <p:nvPr/>
        </p:nvPicPr>
        <p:blipFill>
          <a:blip r:embed="rId8"/>
          <a:stretch>
            <a:fillRect/>
          </a:stretch>
        </p:blipFill>
        <p:spPr>
          <a:xfrm>
            <a:off x="3688854" y="4314468"/>
            <a:ext cx="1612893" cy="372206"/>
          </a:xfrm>
          <a:prstGeom prst="rect">
            <a:avLst/>
          </a:prstGeom>
          <a:ln>
            <a:noFill/>
          </a:ln>
          <a:effectLst>
            <a:outerShdw blurRad="292100" dist="139700" dir="2700000" algn="tl" rotWithShape="0">
              <a:srgbClr val="333333">
                <a:alpha val="65000"/>
              </a:srgbClr>
            </a:outerShdw>
          </a:effectLst>
        </p:spPr>
      </p:pic>
      <p:pic>
        <p:nvPicPr>
          <p:cNvPr id="16" name="Immagine 15"/>
          <p:cNvPicPr>
            <a:picLocks noChangeAspect="1"/>
          </p:cNvPicPr>
          <p:nvPr/>
        </p:nvPicPr>
        <p:blipFill>
          <a:blip r:embed="rId9"/>
          <a:stretch>
            <a:fillRect/>
          </a:stretch>
        </p:blipFill>
        <p:spPr>
          <a:xfrm>
            <a:off x="5436720" y="4335896"/>
            <a:ext cx="1435966" cy="329350"/>
          </a:xfrm>
          <a:prstGeom prst="rect">
            <a:avLst/>
          </a:prstGeom>
          <a:ln>
            <a:noFill/>
          </a:ln>
          <a:effectLst>
            <a:outerShdw blurRad="292100" dist="139700" dir="2700000" algn="tl" rotWithShape="0">
              <a:srgbClr val="333333">
                <a:alpha val="65000"/>
              </a:srgbClr>
            </a:outerShdw>
          </a:effectLst>
        </p:spPr>
      </p:pic>
      <p:sp>
        <p:nvSpPr>
          <p:cNvPr id="17" name="Segnaposto contenuto 2"/>
          <p:cNvSpPr txBox="1">
            <a:spLocks/>
          </p:cNvSpPr>
          <p:nvPr/>
        </p:nvSpPr>
        <p:spPr>
          <a:xfrm>
            <a:off x="341247" y="4741502"/>
            <a:ext cx="8219658" cy="163279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dirty="0"/>
              <a:t>and because the measure of the angular position is provided (directly) </a:t>
            </a:r>
            <a:r>
              <a:rPr lang="en-US" i="1" dirty="0"/>
              <a:t>exclusively </a:t>
            </a:r>
            <a:r>
              <a:rPr lang="en-US" dirty="0"/>
              <a:t>from the accelerometer, the </a:t>
            </a:r>
            <a:r>
              <a:rPr lang="en-US" b="1" dirty="0"/>
              <a:t>observation model </a:t>
            </a:r>
            <a:r>
              <a:rPr lang="en-US" dirty="0"/>
              <a:t>H and the covariance matrix of the measure noise R assume the simplified form presented to the side.</a:t>
            </a:r>
            <a:endParaRPr lang="it-IT" dirty="0"/>
          </a:p>
          <a:p>
            <a:pPr marL="0" indent="0" algn="just">
              <a:buNone/>
            </a:pPr>
            <a:r>
              <a:rPr lang="en-US" dirty="0"/>
              <a:t>Finally, it’s likely, consider the variance of the measure noise as constant in the time.</a:t>
            </a:r>
          </a:p>
        </p:txBody>
      </p:sp>
      <p:pic>
        <p:nvPicPr>
          <p:cNvPr id="18" name="Immagine 17"/>
          <p:cNvPicPr>
            <a:picLocks noChangeAspect="1"/>
          </p:cNvPicPr>
          <p:nvPr/>
        </p:nvPicPr>
        <p:blipFill>
          <a:blip r:embed="rId10"/>
          <a:stretch>
            <a:fillRect/>
          </a:stretch>
        </p:blipFill>
        <p:spPr>
          <a:xfrm>
            <a:off x="9000683" y="5345968"/>
            <a:ext cx="2639927" cy="397979"/>
          </a:xfrm>
          <a:prstGeom prst="rect">
            <a:avLst/>
          </a:prstGeom>
          <a:ln>
            <a:noFill/>
          </a:ln>
          <a:effectLst>
            <a:outerShdw blurRad="292100" dist="139700" dir="2700000" algn="tl" rotWithShape="0">
              <a:srgbClr val="333333">
                <a:alpha val="65000"/>
              </a:srgbClr>
            </a:outerShdw>
          </a:effectLst>
        </p:spPr>
      </p:pic>
      <p:pic>
        <p:nvPicPr>
          <p:cNvPr id="19" name="Immagine 18"/>
          <p:cNvPicPr>
            <a:picLocks noChangeAspect="1"/>
          </p:cNvPicPr>
          <p:nvPr/>
        </p:nvPicPr>
        <p:blipFill>
          <a:blip r:embed="rId11"/>
          <a:stretch>
            <a:fillRect/>
          </a:stretch>
        </p:blipFill>
        <p:spPr>
          <a:xfrm>
            <a:off x="10535638" y="4801684"/>
            <a:ext cx="1088223" cy="399015"/>
          </a:xfrm>
          <a:prstGeom prst="rect">
            <a:avLst/>
          </a:prstGeom>
          <a:ln>
            <a:noFill/>
          </a:ln>
          <a:effectLst>
            <a:outerShdw blurRad="292100" dist="139700" dir="2700000" algn="tl" rotWithShape="0">
              <a:srgbClr val="333333">
                <a:alpha val="65000"/>
              </a:srgbClr>
            </a:outerShdw>
          </a:effectLst>
        </p:spPr>
      </p:pic>
      <p:pic>
        <p:nvPicPr>
          <p:cNvPr id="20" name="Immagine 19"/>
          <p:cNvPicPr>
            <a:picLocks noChangeAspect="1"/>
          </p:cNvPicPr>
          <p:nvPr/>
        </p:nvPicPr>
        <p:blipFill>
          <a:blip r:embed="rId12"/>
          <a:stretch>
            <a:fillRect/>
          </a:stretch>
        </p:blipFill>
        <p:spPr>
          <a:xfrm>
            <a:off x="10096649" y="5889216"/>
            <a:ext cx="1543961" cy="352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3513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 (CONT)</a:t>
            </a:r>
          </a:p>
        </p:txBody>
      </p:sp>
      <p:sp>
        <p:nvSpPr>
          <p:cNvPr id="3" name="Segnaposto contenuto 2"/>
          <p:cNvSpPr>
            <a:spLocks noGrp="1"/>
          </p:cNvSpPr>
          <p:nvPr>
            <p:ph idx="1"/>
          </p:nvPr>
        </p:nvSpPr>
        <p:spPr>
          <a:xfrm>
            <a:off x="685801" y="2142067"/>
            <a:ext cx="7398025" cy="428855"/>
          </a:xfrm>
        </p:spPr>
        <p:txBody>
          <a:bodyPr>
            <a:normAutofit/>
          </a:bodyPr>
          <a:lstStyle/>
          <a:p>
            <a:pPr marL="0" indent="0">
              <a:buNone/>
            </a:pPr>
            <a:r>
              <a:rPr lang="it-IT" dirty="0"/>
              <a:t>The </a:t>
            </a:r>
            <a:r>
              <a:rPr lang="it-IT" dirty="0" err="1"/>
              <a:t>Kalman</a:t>
            </a:r>
            <a:r>
              <a:rPr lang="it-IT" dirty="0"/>
              <a:t> </a:t>
            </a:r>
            <a:r>
              <a:rPr lang="it-IT" dirty="0" err="1"/>
              <a:t>filter</a:t>
            </a:r>
            <a:r>
              <a:rPr lang="it-IT" dirty="0"/>
              <a:t> </a:t>
            </a:r>
            <a:r>
              <a:rPr lang="it-IT" dirty="0" err="1"/>
              <a:t>acts</a:t>
            </a:r>
            <a:r>
              <a:rPr lang="it-IT" dirty="0"/>
              <a:t>, </a:t>
            </a:r>
            <a:r>
              <a:rPr lang="it-IT" dirty="0" err="1"/>
              <a:t>basically</a:t>
            </a:r>
            <a:r>
              <a:rPr lang="it-IT" dirty="0"/>
              <a:t>, </a:t>
            </a:r>
            <a:r>
              <a:rPr lang="it-IT" dirty="0" err="1"/>
              <a:t>maintaining</a:t>
            </a:r>
            <a:r>
              <a:rPr lang="it-IT" dirty="0"/>
              <a:t> some information </a:t>
            </a:r>
            <a:r>
              <a:rPr lang="it-IT" dirty="0" err="1"/>
              <a:t>about</a:t>
            </a:r>
            <a:r>
              <a:rPr lang="it-IT" dirty="0"/>
              <a:t>:</a:t>
            </a:r>
          </a:p>
        </p:txBody>
      </p:sp>
      <p:pic>
        <p:nvPicPr>
          <p:cNvPr id="4" name="Immagine 3"/>
          <p:cNvPicPr>
            <a:picLocks noChangeAspect="1"/>
          </p:cNvPicPr>
          <p:nvPr/>
        </p:nvPicPr>
        <p:blipFill>
          <a:blip r:embed="rId2"/>
          <a:stretch>
            <a:fillRect/>
          </a:stretch>
        </p:blipFill>
        <p:spPr>
          <a:xfrm>
            <a:off x="756220" y="2567610"/>
            <a:ext cx="577314" cy="410197"/>
          </a:xfrm>
          <a:prstGeom prst="rect">
            <a:avLst/>
          </a:prstGeom>
          <a:ln>
            <a:noFill/>
          </a:ln>
          <a:effectLst>
            <a:outerShdw blurRad="292100" dist="139700" dir="2700000" algn="tl" rotWithShape="0">
              <a:srgbClr val="333333">
                <a:alpha val="65000"/>
              </a:srgbClr>
            </a:outerShdw>
          </a:effectLst>
        </p:spPr>
      </p:pic>
      <p:sp>
        <p:nvSpPr>
          <p:cNvPr id="6" name="Segnaposto contenuto 2"/>
          <p:cNvSpPr txBox="1">
            <a:spLocks/>
          </p:cNvSpPr>
          <p:nvPr/>
        </p:nvSpPr>
        <p:spPr>
          <a:xfrm>
            <a:off x="1704630" y="2567610"/>
            <a:ext cx="8981567"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b="1" i="1" dirty="0"/>
              <a:t>a posteriori </a:t>
            </a:r>
            <a:r>
              <a:rPr lang="it-IT" dirty="0"/>
              <a:t>estimate, </a:t>
            </a:r>
            <a:r>
              <a:rPr lang="it-IT" dirty="0" err="1"/>
              <a:t>that</a:t>
            </a:r>
            <a:r>
              <a:rPr lang="it-IT" dirty="0"/>
              <a:t> </a:t>
            </a:r>
            <a:r>
              <a:rPr lang="it-IT" dirty="0" err="1"/>
              <a:t>is</a:t>
            </a:r>
            <a:r>
              <a:rPr lang="it-IT" dirty="0"/>
              <a:t> the state </a:t>
            </a:r>
            <a:r>
              <a:rPr lang="it-IT" dirty="0" err="1"/>
              <a:t>estimation</a:t>
            </a:r>
            <a:r>
              <a:rPr lang="it-IT" dirty="0"/>
              <a:t> </a:t>
            </a:r>
            <a:r>
              <a:rPr lang="it-IT" dirty="0" err="1"/>
              <a:t>given</a:t>
            </a:r>
            <a:r>
              <a:rPr lang="it-IT" dirty="0"/>
              <a:t> the </a:t>
            </a:r>
            <a:r>
              <a:rPr lang="it-IT" dirty="0" err="1"/>
              <a:t>current</a:t>
            </a:r>
            <a:r>
              <a:rPr lang="it-IT" dirty="0"/>
              <a:t> </a:t>
            </a:r>
            <a:r>
              <a:rPr lang="it-IT" dirty="0" err="1"/>
              <a:t>measure</a:t>
            </a:r>
            <a:r>
              <a:rPr lang="it-IT" dirty="0"/>
              <a:t> and the </a:t>
            </a:r>
            <a:r>
              <a:rPr lang="it-IT" dirty="0" err="1"/>
              <a:t>previous</a:t>
            </a:r>
            <a:endParaRPr lang="it-IT" dirty="0"/>
          </a:p>
        </p:txBody>
      </p:sp>
      <p:pic>
        <p:nvPicPr>
          <p:cNvPr id="7" name="Immagine 6"/>
          <p:cNvPicPr>
            <a:picLocks noChangeAspect="1"/>
          </p:cNvPicPr>
          <p:nvPr/>
        </p:nvPicPr>
        <p:blipFill>
          <a:blip r:embed="rId3"/>
          <a:stretch>
            <a:fillRect/>
          </a:stretch>
        </p:blipFill>
        <p:spPr>
          <a:xfrm>
            <a:off x="756220" y="3045473"/>
            <a:ext cx="767995" cy="428305"/>
          </a:xfrm>
          <a:prstGeom prst="rect">
            <a:avLst/>
          </a:prstGeom>
          <a:ln>
            <a:noFill/>
          </a:ln>
          <a:effectLst>
            <a:outerShdw blurRad="292100" dist="139700" dir="2700000" algn="tl" rotWithShape="0">
              <a:srgbClr val="333333">
                <a:alpha val="65000"/>
              </a:srgbClr>
            </a:outerShdw>
          </a:effectLst>
        </p:spPr>
      </p:pic>
      <p:sp>
        <p:nvSpPr>
          <p:cNvPr id="8" name="Segnaposto contenuto 2"/>
          <p:cNvSpPr txBox="1">
            <a:spLocks/>
          </p:cNvSpPr>
          <p:nvPr/>
        </p:nvSpPr>
        <p:spPr>
          <a:xfrm>
            <a:off x="1704631" y="2996465"/>
            <a:ext cx="8093764"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b="1" i="1" dirty="0"/>
              <a:t>a priori</a:t>
            </a:r>
            <a:r>
              <a:rPr lang="it-IT" dirty="0"/>
              <a:t> estimate, </a:t>
            </a:r>
            <a:r>
              <a:rPr lang="it-IT" dirty="0" err="1"/>
              <a:t>that</a:t>
            </a:r>
            <a:r>
              <a:rPr lang="it-IT" dirty="0"/>
              <a:t> </a:t>
            </a:r>
            <a:r>
              <a:rPr lang="it-IT" dirty="0" err="1"/>
              <a:t>is</a:t>
            </a:r>
            <a:r>
              <a:rPr lang="it-IT" dirty="0"/>
              <a:t> the state </a:t>
            </a:r>
            <a:r>
              <a:rPr lang="it-IT" dirty="0" err="1"/>
              <a:t>estimation</a:t>
            </a:r>
            <a:r>
              <a:rPr lang="it-IT" dirty="0"/>
              <a:t> </a:t>
            </a:r>
            <a:r>
              <a:rPr lang="it-IT" dirty="0" err="1"/>
              <a:t>given</a:t>
            </a:r>
            <a:r>
              <a:rPr lang="it-IT" dirty="0"/>
              <a:t> the </a:t>
            </a:r>
            <a:r>
              <a:rPr lang="it-IT" dirty="0" err="1"/>
              <a:t>previous</a:t>
            </a:r>
            <a:r>
              <a:rPr lang="it-IT" dirty="0"/>
              <a:t> </a:t>
            </a:r>
            <a:r>
              <a:rPr lang="it-IT" dirty="0" err="1"/>
              <a:t>measures</a:t>
            </a:r>
            <a:endParaRPr lang="it-IT" dirty="0"/>
          </a:p>
        </p:txBody>
      </p:sp>
      <p:sp>
        <p:nvSpPr>
          <p:cNvPr id="9" name="Segnaposto contenuto 2"/>
          <p:cNvSpPr txBox="1">
            <a:spLocks/>
          </p:cNvSpPr>
          <p:nvPr/>
        </p:nvSpPr>
        <p:spPr>
          <a:xfrm>
            <a:off x="685802" y="3466482"/>
            <a:ext cx="4677768"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dirty="0"/>
              <a:t>and </a:t>
            </a:r>
            <a:r>
              <a:rPr lang="it-IT" dirty="0" err="1"/>
              <a:t>respective</a:t>
            </a:r>
            <a:r>
              <a:rPr lang="it-IT" dirty="0"/>
              <a:t> </a:t>
            </a:r>
            <a:r>
              <a:rPr lang="it-IT" dirty="0" err="1"/>
              <a:t>covariance</a:t>
            </a:r>
            <a:r>
              <a:rPr lang="it-IT" dirty="0"/>
              <a:t> </a:t>
            </a:r>
            <a:r>
              <a:rPr lang="it-IT" dirty="0" err="1"/>
              <a:t>matrices</a:t>
            </a:r>
            <a:r>
              <a:rPr lang="it-IT" dirty="0"/>
              <a:t> of the state</a:t>
            </a:r>
          </a:p>
        </p:txBody>
      </p:sp>
      <p:pic>
        <p:nvPicPr>
          <p:cNvPr id="14" name="Immagine 13"/>
          <p:cNvPicPr>
            <a:picLocks noChangeAspect="1"/>
          </p:cNvPicPr>
          <p:nvPr/>
        </p:nvPicPr>
        <p:blipFill>
          <a:blip r:embed="rId4"/>
          <a:stretch>
            <a:fillRect/>
          </a:stretch>
        </p:blipFill>
        <p:spPr>
          <a:xfrm>
            <a:off x="5953086" y="3452431"/>
            <a:ext cx="680210" cy="373449"/>
          </a:xfrm>
          <a:prstGeom prst="rect">
            <a:avLst/>
          </a:prstGeom>
          <a:ln>
            <a:noFill/>
          </a:ln>
          <a:effectLst>
            <a:outerShdw blurRad="292100" dist="139700" dir="2700000" algn="tl" rotWithShape="0">
              <a:srgbClr val="333333">
                <a:alpha val="65000"/>
              </a:srgbClr>
            </a:outerShdw>
          </a:effectLst>
        </p:spPr>
      </p:pic>
      <p:pic>
        <p:nvPicPr>
          <p:cNvPr id="15" name="Immagine 14"/>
          <p:cNvPicPr>
            <a:picLocks noChangeAspect="1"/>
          </p:cNvPicPr>
          <p:nvPr/>
        </p:nvPicPr>
        <p:blipFill>
          <a:blip r:embed="rId5"/>
          <a:stretch>
            <a:fillRect/>
          </a:stretch>
        </p:blipFill>
        <p:spPr>
          <a:xfrm>
            <a:off x="5249274" y="3463648"/>
            <a:ext cx="526223" cy="381512"/>
          </a:xfrm>
          <a:prstGeom prst="rect">
            <a:avLst/>
          </a:prstGeom>
          <a:ln>
            <a:noFill/>
          </a:ln>
          <a:effectLst>
            <a:outerShdw blurRad="292100" dist="139700" dir="2700000" algn="tl" rotWithShape="0">
              <a:srgbClr val="333333">
                <a:alpha val="65000"/>
              </a:srgbClr>
            </a:outerShdw>
          </a:effectLst>
        </p:spPr>
      </p:pic>
      <p:sp>
        <p:nvSpPr>
          <p:cNvPr id="16" name="Segnaposto contenuto 2"/>
          <p:cNvSpPr txBox="1">
            <a:spLocks/>
          </p:cNvSpPr>
          <p:nvPr/>
        </p:nvSpPr>
        <p:spPr>
          <a:xfrm>
            <a:off x="685801" y="4507012"/>
            <a:ext cx="8361276" cy="428855"/>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For what involves the a priori estimate (phase of</a:t>
            </a:r>
            <a:r>
              <a:rPr lang="en-US" b="1" i="1" dirty="0"/>
              <a:t> prediction</a:t>
            </a:r>
            <a:r>
              <a:rPr lang="en-US" dirty="0"/>
              <a:t>), it follows from the state equation that</a:t>
            </a:r>
            <a:endParaRPr lang="it-IT" dirty="0"/>
          </a:p>
        </p:txBody>
      </p:sp>
      <p:pic>
        <p:nvPicPr>
          <p:cNvPr id="17" name="Immagine 16"/>
          <p:cNvPicPr>
            <a:picLocks noChangeAspect="1"/>
          </p:cNvPicPr>
          <p:nvPr/>
        </p:nvPicPr>
        <p:blipFill>
          <a:blip r:embed="rId6"/>
          <a:stretch>
            <a:fillRect/>
          </a:stretch>
        </p:blipFill>
        <p:spPr>
          <a:xfrm>
            <a:off x="756220" y="5066463"/>
            <a:ext cx="2626961" cy="386710"/>
          </a:xfrm>
          <a:prstGeom prst="rect">
            <a:avLst/>
          </a:prstGeom>
          <a:ln>
            <a:noFill/>
          </a:ln>
          <a:effectLst>
            <a:outerShdw blurRad="292100" dist="139700" dir="2700000" algn="tl" rotWithShape="0">
              <a:srgbClr val="333333">
                <a:alpha val="65000"/>
              </a:srgbClr>
            </a:outerShdw>
          </a:effectLst>
        </p:spPr>
      </p:pic>
      <p:pic>
        <p:nvPicPr>
          <p:cNvPr id="18" name="Immagine 17"/>
          <p:cNvPicPr>
            <a:picLocks noChangeAspect="1"/>
          </p:cNvPicPr>
          <p:nvPr/>
        </p:nvPicPr>
        <p:blipFill>
          <a:blip r:embed="rId7"/>
          <a:stretch>
            <a:fillRect/>
          </a:stretch>
        </p:blipFill>
        <p:spPr>
          <a:xfrm>
            <a:off x="3716206" y="5066464"/>
            <a:ext cx="2777359" cy="389584"/>
          </a:xfrm>
          <a:prstGeom prst="rect">
            <a:avLst/>
          </a:prstGeom>
          <a:ln>
            <a:noFill/>
          </a:ln>
          <a:effectLst>
            <a:outerShdw blurRad="292100" dist="139700" dir="2700000" algn="tl" rotWithShape="0">
              <a:srgbClr val="333333">
                <a:alpha val="65000"/>
              </a:srgbClr>
            </a:outerShdw>
          </a:effectLst>
        </p:spPr>
      </p:pic>
      <p:sp>
        <p:nvSpPr>
          <p:cNvPr id="19" name="Segnaposto contenuto 2"/>
          <p:cNvSpPr txBox="1">
            <a:spLocks/>
          </p:cNvSpPr>
          <p:nvPr/>
        </p:nvSpPr>
        <p:spPr>
          <a:xfrm>
            <a:off x="6633296" y="5024318"/>
            <a:ext cx="3776057"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dirty="0" err="1"/>
              <a:t>where</a:t>
            </a:r>
            <a:r>
              <a:rPr lang="it-IT" dirty="0"/>
              <a:t> </a:t>
            </a:r>
            <a:r>
              <a:rPr lang="it-IT" i="1" dirty="0"/>
              <a:t>P</a:t>
            </a:r>
            <a:r>
              <a:rPr lang="it-IT" dirty="0"/>
              <a:t> </a:t>
            </a:r>
            <a:r>
              <a:rPr lang="it-IT" dirty="0" err="1"/>
              <a:t>is</a:t>
            </a:r>
            <a:r>
              <a:rPr lang="it-IT" dirty="0"/>
              <a:t> </a:t>
            </a:r>
            <a:r>
              <a:rPr lang="it-IT" dirty="0" err="1"/>
              <a:t>obviously</a:t>
            </a:r>
            <a:r>
              <a:rPr lang="it-IT" dirty="0"/>
              <a:t> a 2x2 </a:t>
            </a:r>
            <a:r>
              <a:rPr lang="it-IT" dirty="0" err="1"/>
              <a:t>matrix</a:t>
            </a:r>
            <a:endParaRPr lang="it-IT" dirty="0"/>
          </a:p>
        </p:txBody>
      </p:sp>
    </p:spTree>
    <p:extLst>
      <p:ext uri="{BB962C8B-B14F-4D97-AF65-F5344CB8AC3E}">
        <p14:creationId xmlns:p14="http://schemas.microsoft.com/office/powerpoint/2010/main" val="1316111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 (CONT)</a:t>
            </a:r>
          </a:p>
        </p:txBody>
      </p:sp>
      <p:sp>
        <p:nvSpPr>
          <p:cNvPr id="3" name="Segnaposto contenuto 2"/>
          <p:cNvSpPr>
            <a:spLocks noGrp="1"/>
          </p:cNvSpPr>
          <p:nvPr>
            <p:ph idx="1"/>
          </p:nvPr>
        </p:nvSpPr>
        <p:spPr>
          <a:xfrm>
            <a:off x="367749" y="1676769"/>
            <a:ext cx="11413434" cy="389098"/>
          </a:xfrm>
        </p:spPr>
        <p:txBody>
          <a:bodyPr/>
          <a:lstStyle/>
          <a:p>
            <a:pPr marL="0" indent="0">
              <a:buNone/>
            </a:pPr>
            <a:r>
              <a:rPr lang="it-IT" dirty="0"/>
              <a:t>The </a:t>
            </a:r>
            <a:r>
              <a:rPr lang="it-IT" dirty="0" err="1"/>
              <a:t>phase</a:t>
            </a:r>
            <a:r>
              <a:rPr lang="it-IT" dirty="0"/>
              <a:t> of </a:t>
            </a:r>
            <a:r>
              <a:rPr lang="it-IT" dirty="0" err="1"/>
              <a:t>prediction</a:t>
            </a:r>
            <a:r>
              <a:rPr lang="it-IT" dirty="0"/>
              <a:t> can be </a:t>
            </a:r>
            <a:r>
              <a:rPr lang="it-IT" b="1" dirty="0" err="1"/>
              <a:t>implemented</a:t>
            </a:r>
            <a:r>
              <a:rPr lang="it-IT" dirty="0"/>
              <a:t> in </a:t>
            </a:r>
            <a:r>
              <a:rPr lang="it-IT" dirty="0" err="1"/>
              <a:t>direct</a:t>
            </a:r>
            <a:r>
              <a:rPr lang="it-IT" dirty="0"/>
              <a:t> way </a:t>
            </a:r>
            <a:r>
              <a:rPr lang="it-IT" dirty="0" err="1"/>
              <a:t>simply</a:t>
            </a:r>
            <a:r>
              <a:rPr lang="it-IT" dirty="0"/>
              <a:t> </a:t>
            </a:r>
            <a:r>
              <a:rPr lang="it-IT" dirty="0" err="1"/>
              <a:t>expanding</a:t>
            </a:r>
            <a:r>
              <a:rPr lang="it-IT" dirty="0"/>
              <a:t> the </a:t>
            </a:r>
            <a:r>
              <a:rPr lang="it-IT" dirty="0" err="1"/>
              <a:t>two</a:t>
            </a:r>
            <a:r>
              <a:rPr lang="it-IT" dirty="0"/>
              <a:t> </a:t>
            </a:r>
            <a:r>
              <a:rPr lang="it-IT" dirty="0" err="1"/>
              <a:t>previous</a:t>
            </a:r>
            <a:r>
              <a:rPr lang="it-IT" dirty="0"/>
              <a:t> </a:t>
            </a:r>
            <a:r>
              <a:rPr lang="it-IT" dirty="0" err="1"/>
              <a:t>equations</a:t>
            </a:r>
            <a:endParaRPr lang="it-IT" dirty="0"/>
          </a:p>
        </p:txBody>
      </p:sp>
      <p:pic>
        <p:nvPicPr>
          <p:cNvPr id="4" name="Immagine 3"/>
          <p:cNvPicPr>
            <a:picLocks noChangeAspect="1"/>
          </p:cNvPicPr>
          <p:nvPr/>
        </p:nvPicPr>
        <p:blipFill>
          <a:blip r:embed="rId2"/>
          <a:stretch>
            <a:fillRect/>
          </a:stretch>
        </p:blipFill>
        <p:spPr>
          <a:xfrm>
            <a:off x="699123" y="2193856"/>
            <a:ext cx="3925886" cy="3079367"/>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699123" y="5401212"/>
            <a:ext cx="2838614" cy="591378"/>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5239579" y="2203534"/>
            <a:ext cx="5105400" cy="2828925"/>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5"/>
          <a:stretch>
            <a:fillRect/>
          </a:stretch>
        </p:blipFill>
        <p:spPr>
          <a:xfrm>
            <a:off x="5239579" y="5170126"/>
            <a:ext cx="6524845" cy="107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1986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 (CONT)</a:t>
            </a:r>
          </a:p>
        </p:txBody>
      </p:sp>
      <p:sp>
        <p:nvSpPr>
          <p:cNvPr id="3" name="Segnaposto contenuto 2"/>
          <p:cNvSpPr>
            <a:spLocks noGrp="1"/>
          </p:cNvSpPr>
          <p:nvPr>
            <p:ph idx="1"/>
          </p:nvPr>
        </p:nvSpPr>
        <p:spPr>
          <a:xfrm>
            <a:off x="553279" y="1725544"/>
            <a:ext cx="11055625" cy="1163430"/>
          </a:xfrm>
        </p:spPr>
        <p:txBody>
          <a:bodyPr>
            <a:normAutofit/>
          </a:bodyPr>
          <a:lstStyle/>
          <a:p>
            <a:pPr marL="0" indent="0">
              <a:buNone/>
            </a:pPr>
            <a:r>
              <a:rPr lang="it-IT" dirty="0"/>
              <a:t>A bit more </a:t>
            </a:r>
            <a:r>
              <a:rPr lang="it-IT" dirty="0" err="1"/>
              <a:t>complicated</a:t>
            </a:r>
            <a:r>
              <a:rPr lang="it-IT" dirty="0"/>
              <a:t> </a:t>
            </a:r>
            <a:r>
              <a:rPr lang="it-IT" dirty="0" err="1"/>
              <a:t>is</a:t>
            </a:r>
            <a:r>
              <a:rPr lang="it-IT" dirty="0"/>
              <a:t> the a posteriori estimate (</a:t>
            </a:r>
            <a:r>
              <a:rPr lang="it-IT" dirty="0" err="1"/>
              <a:t>phase</a:t>
            </a:r>
            <a:r>
              <a:rPr lang="it-IT" dirty="0"/>
              <a:t> of </a:t>
            </a:r>
            <a:r>
              <a:rPr lang="it-IT" b="1" i="1" dirty="0" err="1"/>
              <a:t>updating</a:t>
            </a:r>
            <a:r>
              <a:rPr lang="it-IT" dirty="0"/>
              <a:t>).</a:t>
            </a:r>
          </a:p>
          <a:p>
            <a:pPr marL="0" indent="0">
              <a:buNone/>
            </a:pPr>
            <a:r>
              <a:rPr lang="en-US" dirty="0"/>
              <a:t>Once obtained a new measure, we can, as first thing, calculate its difference with the a priori estimate calculated previously, by utilizing the observation model H (this quantity is called </a:t>
            </a:r>
            <a:r>
              <a:rPr lang="en-US" b="1" i="1" dirty="0"/>
              <a:t>innovation</a:t>
            </a:r>
            <a:r>
              <a:rPr lang="en-US" dirty="0"/>
              <a:t>):</a:t>
            </a:r>
            <a:endParaRPr lang="it-IT" dirty="0"/>
          </a:p>
        </p:txBody>
      </p:sp>
      <p:pic>
        <p:nvPicPr>
          <p:cNvPr id="4" name="Immagine 3"/>
          <p:cNvPicPr>
            <a:picLocks noChangeAspect="1"/>
          </p:cNvPicPr>
          <p:nvPr/>
        </p:nvPicPr>
        <p:blipFill>
          <a:blip r:embed="rId2"/>
          <a:stretch>
            <a:fillRect/>
          </a:stretch>
        </p:blipFill>
        <p:spPr>
          <a:xfrm>
            <a:off x="608379" y="3080146"/>
            <a:ext cx="1910756" cy="343936"/>
          </a:xfrm>
          <a:prstGeom prst="rect">
            <a:avLst/>
          </a:prstGeom>
          <a:ln>
            <a:noFill/>
          </a:ln>
          <a:effectLst>
            <a:outerShdw blurRad="292100" dist="139700" dir="2700000" algn="tl" rotWithShape="0">
              <a:srgbClr val="333333">
                <a:alpha val="65000"/>
              </a:srgbClr>
            </a:outerShdw>
          </a:effectLst>
        </p:spPr>
      </p:pic>
      <p:sp>
        <p:nvSpPr>
          <p:cNvPr id="5" name="Segnaposto contenuto 2"/>
          <p:cNvSpPr txBox="1">
            <a:spLocks/>
          </p:cNvSpPr>
          <p:nvPr/>
        </p:nvSpPr>
        <p:spPr>
          <a:xfrm>
            <a:off x="2812774" y="2862470"/>
            <a:ext cx="8796130" cy="7792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dirty="0"/>
              <a:t>(</a:t>
            </a:r>
            <a:r>
              <a:rPr lang="it-IT" dirty="0" err="1"/>
              <a:t>Remind</a:t>
            </a:r>
            <a:r>
              <a:rPr lang="it-IT" dirty="0"/>
              <a:t> </a:t>
            </a:r>
            <a:r>
              <a:rPr lang="it-IT" dirty="0" err="1"/>
              <a:t>that</a:t>
            </a:r>
            <a:r>
              <a:rPr lang="it-IT" dirty="0"/>
              <a:t> in </a:t>
            </a:r>
            <a:r>
              <a:rPr lang="it-IT" dirty="0" err="1"/>
              <a:t>our</a:t>
            </a:r>
            <a:r>
              <a:rPr lang="it-IT" dirty="0"/>
              <a:t> case the </a:t>
            </a:r>
            <a:r>
              <a:rPr lang="it-IT" dirty="0" err="1"/>
              <a:t>measure</a:t>
            </a:r>
            <a:r>
              <a:rPr lang="it-IT" dirty="0"/>
              <a:t> of the </a:t>
            </a:r>
            <a:r>
              <a:rPr lang="it-IT" dirty="0" err="1"/>
              <a:t>angular</a:t>
            </a:r>
            <a:r>
              <a:rPr lang="it-IT" dirty="0"/>
              <a:t> position </a:t>
            </a:r>
            <a:r>
              <a:rPr lang="it-IT" dirty="0" err="1"/>
              <a:t>is</a:t>
            </a:r>
            <a:r>
              <a:rPr lang="it-IT" dirty="0"/>
              <a:t> </a:t>
            </a:r>
            <a:r>
              <a:rPr lang="it-IT" dirty="0" err="1"/>
              <a:t>unidimensional</a:t>
            </a:r>
            <a:r>
              <a:rPr lang="it-IT" dirty="0"/>
              <a:t> </a:t>
            </a:r>
            <a:r>
              <a:rPr lang="it-IT" dirty="0" err="1"/>
              <a:t>because</a:t>
            </a:r>
            <a:r>
              <a:rPr lang="it-IT" dirty="0"/>
              <a:t> </a:t>
            </a:r>
            <a:r>
              <a:rPr lang="it-IT" dirty="0" err="1"/>
              <a:t>provided</a:t>
            </a:r>
            <a:r>
              <a:rPr lang="it-IT" dirty="0"/>
              <a:t> by the </a:t>
            </a:r>
            <a:r>
              <a:rPr lang="it-IT" dirty="0" err="1"/>
              <a:t>only</a:t>
            </a:r>
            <a:r>
              <a:rPr lang="it-IT" dirty="0"/>
              <a:t> </a:t>
            </a:r>
            <a:r>
              <a:rPr lang="it-IT" dirty="0" err="1"/>
              <a:t>accelerometer</a:t>
            </a:r>
            <a:r>
              <a:rPr lang="it-IT" dirty="0"/>
              <a:t>; In general case, the </a:t>
            </a:r>
            <a:r>
              <a:rPr lang="it-IT" dirty="0" err="1"/>
              <a:t>innovation</a:t>
            </a:r>
            <a:r>
              <a:rPr lang="it-IT" dirty="0"/>
              <a:t> </a:t>
            </a:r>
            <a:r>
              <a:rPr lang="it-IT" dirty="0" err="1"/>
              <a:t>is</a:t>
            </a:r>
            <a:r>
              <a:rPr lang="it-IT" dirty="0"/>
              <a:t> a </a:t>
            </a:r>
            <a:r>
              <a:rPr lang="it-IT" dirty="0" err="1"/>
              <a:t>matrix</a:t>
            </a:r>
            <a:r>
              <a:rPr lang="it-IT" dirty="0"/>
              <a:t>)</a:t>
            </a:r>
          </a:p>
        </p:txBody>
      </p:sp>
      <p:sp>
        <p:nvSpPr>
          <p:cNvPr id="6" name="Segnaposto contenuto 2"/>
          <p:cNvSpPr txBox="1">
            <a:spLocks/>
          </p:cNvSpPr>
          <p:nvPr/>
        </p:nvSpPr>
        <p:spPr>
          <a:xfrm>
            <a:off x="553279" y="3794407"/>
            <a:ext cx="2123660" cy="42101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and </a:t>
            </a:r>
            <a:r>
              <a:rPr lang="it-IT" dirty="0" err="1"/>
              <a:t>its</a:t>
            </a:r>
            <a:r>
              <a:rPr lang="it-IT" dirty="0"/>
              <a:t> </a:t>
            </a:r>
            <a:r>
              <a:rPr lang="it-IT" dirty="0" err="1"/>
              <a:t>covariance</a:t>
            </a:r>
            <a:r>
              <a:rPr lang="it-IT" dirty="0"/>
              <a:t>:</a:t>
            </a:r>
          </a:p>
        </p:txBody>
      </p:sp>
      <p:pic>
        <p:nvPicPr>
          <p:cNvPr id="7" name="Immagine 6"/>
          <p:cNvPicPr>
            <a:picLocks noChangeAspect="1"/>
          </p:cNvPicPr>
          <p:nvPr/>
        </p:nvPicPr>
        <p:blipFill>
          <a:blip r:embed="rId3"/>
          <a:stretch>
            <a:fillRect/>
          </a:stretch>
        </p:blipFill>
        <p:spPr>
          <a:xfrm>
            <a:off x="2812774" y="3831864"/>
            <a:ext cx="2163169" cy="346107"/>
          </a:xfrm>
          <a:prstGeom prst="rect">
            <a:avLst/>
          </a:prstGeom>
          <a:ln>
            <a:noFill/>
          </a:ln>
          <a:effectLst>
            <a:outerShdw blurRad="292100" dist="139700" dir="2700000" algn="tl" rotWithShape="0">
              <a:srgbClr val="333333">
                <a:alpha val="65000"/>
              </a:srgbClr>
            </a:outerShdw>
          </a:effectLst>
        </p:spPr>
      </p:pic>
      <p:sp>
        <p:nvSpPr>
          <p:cNvPr id="8" name="Segnaposto contenuto 2"/>
          <p:cNvSpPr txBox="1">
            <a:spLocks/>
          </p:cNvSpPr>
          <p:nvPr/>
        </p:nvSpPr>
        <p:spPr>
          <a:xfrm>
            <a:off x="556592" y="4337627"/>
            <a:ext cx="7544421" cy="88747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Next, we calculate a quantity called </a:t>
            </a:r>
            <a:r>
              <a:rPr lang="en-US" b="1" dirty="0"/>
              <a:t>gain of </a:t>
            </a:r>
            <a:r>
              <a:rPr lang="en-US" b="1" dirty="0" err="1"/>
              <a:t>Kalman</a:t>
            </a:r>
            <a:r>
              <a:rPr lang="en-US" dirty="0"/>
              <a:t>, which indicates, simplifying, how much confidence we give to the innovation according to its covariance. In our case the gain of </a:t>
            </a:r>
            <a:r>
              <a:rPr lang="en-US" dirty="0" err="1"/>
              <a:t>Kalman</a:t>
            </a:r>
            <a:r>
              <a:rPr lang="en-US" dirty="0"/>
              <a:t> is a 2x2 matrix. </a:t>
            </a:r>
          </a:p>
        </p:txBody>
      </p:sp>
      <p:pic>
        <p:nvPicPr>
          <p:cNvPr id="9" name="Immagine 8"/>
          <p:cNvPicPr>
            <a:picLocks noChangeAspect="1"/>
          </p:cNvPicPr>
          <p:nvPr/>
        </p:nvPicPr>
        <p:blipFill>
          <a:blip r:embed="rId4"/>
          <a:stretch>
            <a:fillRect/>
          </a:stretch>
        </p:blipFill>
        <p:spPr>
          <a:xfrm>
            <a:off x="8426513" y="4702310"/>
            <a:ext cx="1872995" cy="355632"/>
          </a:xfrm>
          <a:prstGeom prst="rect">
            <a:avLst/>
          </a:prstGeom>
          <a:ln>
            <a:noFill/>
          </a:ln>
          <a:effectLst>
            <a:outerShdw blurRad="292100" dist="139700" dir="2700000" algn="tl" rotWithShape="0">
              <a:srgbClr val="333333">
                <a:alpha val="65000"/>
              </a:srgbClr>
            </a:outerShdw>
          </a:effectLst>
        </p:spPr>
      </p:pic>
      <p:sp>
        <p:nvSpPr>
          <p:cNvPr id="11" name="Segnaposto contenuto 2"/>
          <p:cNvSpPr txBox="1">
            <a:spLocks/>
          </p:cNvSpPr>
          <p:nvPr/>
        </p:nvSpPr>
        <p:spPr>
          <a:xfrm>
            <a:off x="553279" y="5442778"/>
            <a:ext cx="11055625" cy="116343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chemeClr val="tx1">
                    <a:alpha val="70000"/>
                  </a:schemeClr>
                </a:solidFill>
              </a:rPr>
              <a:t>Note: it’s easy to observe that, in the case in which the covariance of the innovation is high, the gain of </a:t>
            </a:r>
            <a:r>
              <a:rPr lang="en-US" dirty="0" err="1">
                <a:solidFill>
                  <a:schemeClr val="tx1">
                    <a:alpha val="70000"/>
                  </a:schemeClr>
                </a:solidFill>
              </a:rPr>
              <a:t>Kalman</a:t>
            </a:r>
            <a:r>
              <a:rPr lang="en-US" dirty="0">
                <a:solidFill>
                  <a:schemeClr val="tx1">
                    <a:alpha val="70000"/>
                  </a:schemeClr>
                </a:solidFill>
              </a:rPr>
              <a:t> will be represented by a low value and vice versa. The target of the previous equation is to project (through the observation model) the state covariance of the filter (</a:t>
            </a:r>
            <a:r>
              <a:rPr lang="en-US" i="1" dirty="0">
                <a:solidFill>
                  <a:schemeClr val="tx1">
                    <a:alpha val="70000"/>
                  </a:schemeClr>
                </a:solidFill>
              </a:rPr>
              <a:t>P</a:t>
            </a:r>
            <a:r>
              <a:rPr lang="en-US" dirty="0">
                <a:solidFill>
                  <a:schemeClr val="tx1">
                    <a:alpha val="70000"/>
                  </a:schemeClr>
                </a:solidFill>
              </a:rPr>
              <a:t>) into the space of measures, for the next comparison with the covariance of the innovation (</a:t>
            </a:r>
            <a:r>
              <a:rPr lang="en-US" i="1" dirty="0">
                <a:solidFill>
                  <a:schemeClr val="tx1">
                    <a:alpha val="70000"/>
                  </a:schemeClr>
                </a:solidFill>
              </a:rPr>
              <a:t>S</a:t>
            </a:r>
            <a:r>
              <a:rPr lang="en-US" dirty="0">
                <a:solidFill>
                  <a:schemeClr val="tx1">
                    <a:alpha val="70000"/>
                  </a:schemeClr>
                </a:solidFill>
              </a:rPr>
              <a:t>) specified by the multiplication for its inverse.</a:t>
            </a:r>
            <a:endParaRPr lang="it-IT" dirty="0">
              <a:solidFill>
                <a:schemeClr val="tx1">
                  <a:alpha val="70000"/>
                </a:schemeClr>
              </a:solidFill>
            </a:endParaRPr>
          </a:p>
        </p:txBody>
      </p:sp>
    </p:spTree>
    <p:extLst>
      <p:ext uri="{BB962C8B-B14F-4D97-AF65-F5344CB8AC3E}">
        <p14:creationId xmlns:p14="http://schemas.microsoft.com/office/powerpoint/2010/main" val="286772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KALMAN FILTER (CONT)</a:t>
            </a:r>
          </a:p>
        </p:txBody>
      </p:sp>
      <p:sp>
        <p:nvSpPr>
          <p:cNvPr id="3" name="Segnaposto contenuto 2"/>
          <p:cNvSpPr>
            <a:spLocks noGrp="1"/>
          </p:cNvSpPr>
          <p:nvPr>
            <p:ph idx="1"/>
          </p:nvPr>
        </p:nvSpPr>
        <p:spPr>
          <a:xfrm>
            <a:off x="685801" y="2142067"/>
            <a:ext cx="10131425" cy="486833"/>
          </a:xfrm>
        </p:spPr>
        <p:txBody>
          <a:bodyPr>
            <a:normAutofit/>
          </a:bodyPr>
          <a:lstStyle/>
          <a:p>
            <a:pPr marL="0" indent="0">
              <a:buNone/>
            </a:pPr>
            <a:r>
              <a:rPr lang="it-IT" dirty="0"/>
              <a:t>At </a:t>
            </a:r>
            <a:r>
              <a:rPr lang="it-IT" dirty="0" err="1"/>
              <a:t>this</a:t>
            </a:r>
            <a:r>
              <a:rPr lang="it-IT" dirty="0"/>
              <a:t> </a:t>
            </a:r>
            <a:r>
              <a:rPr lang="it-IT" dirty="0" err="1"/>
              <a:t>point</a:t>
            </a:r>
            <a:r>
              <a:rPr lang="it-IT" dirty="0"/>
              <a:t>, </a:t>
            </a:r>
            <a:r>
              <a:rPr lang="it-IT" dirty="0" err="1"/>
              <a:t>happens</a:t>
            </a:r>
            <a:r>
              <a:rPr lang="it-IT" dirty="0"/>
              <a:t> the </a:t>
            </a:r>
            <a:r>
              <a:rPr lang="it-IT" dirty="0" err="1"/>
              <a:t>problem</a:t>
            </a:r>
            <a:r>
              <a:rPr lang="it-IT" dirty="0"/>
              <a:t> of </a:t>
            </a:r>
            <a:r>
              <a:rPr lang="it-IT" b="1" dirty="0" err="1"/>
              <a:t>how</a:t>
            </a:r>
            <a:r>
              <a:rPr lang="it-IT" b="1" dirty="0"/>
              <a:t> </a:t>
            </a:r>
            <a:r>
              <a:rPr lang="it-IT" b="1" dirty="0" err="1"/>
              <a:t>initialize</a:t>
            </a:r>
            <a:r>
              <a:rPr lang="it-IT" b="1" dirty="0"/>
              <a:t> the </a:t>
            </a:r>
            <a:r>
              <a:rPr lang="it-IT" b="1" dirty="0" err="1"/>
              <a:t>covariance</a:t>
            </a:r>
            <a:r>
              <a:rPr lang="it-IT" b="1" dirty="0"/>
              <a:t> of the state </a:t>
            </a:r>
            <a:r>
              <a:rPr lang="it-IT" dirty="0"/>
              <a:t>(</a:t>
            </a:r>
            <a:r>
              <a:rPr lang="it-IT" i="1" dirty="0"/>
              <a:t>P</a:t>
            </a:r>
            <a:r>
              <a:rPr lang="it-IT" dirty="0"/>
              <a:t>).</a:t>
            </a:r>
          </a:p>
        </p:txBody>
      </p:sp>
      <p:sp>
        <p:nvSpPr>
          <p:cNvPr id="4" name="CasellaDiTesto 3"/>
          <p:cNvSpPr txBox="1"/>
          <p:nvPr/>
        </p:nvSpPr>
        <p:spPr>
          <a:xfrm>
            <a:off x="685801" y="2705100"/>
            <a:ext cx="2900364" cy="1200329"/>
          </a:xfrm>
          <a:prstGeom prst="rect">
            <a:avLst/>
          </a:prstGeom>
          <a:noFill/>
        </p:spPr>
        <p:txBody>
          <a:bodyPr wrap="square" rtlCol="0">
            <a:spAutoFit/>
          </a:bodyPr>
          <a:lstStyle/>
          <a:p>
            <a:r>
              <a:rPr lang="en-US" dirty="0"/>
              <a:t>In general, we don't know the state at the start of the system, hence we can initialize </a:t>
            </a:r>
            <a:r>
              <a:rPr lang="en-US" i="1" dirty="0"/>
              <a:t>P</a:t>
            </a:r>
            <a:r>
              <a:rPr lang="en-US" dirty="0"/>
              <a:t> with an high value</a:t>
            </a:r>
            <a:endParaRPr lang="it-IT" dirty="0"/>
          </a:p>
        </p:txBody>
      </p:sp>
      <p:pic>
        <p:nvPicPr>
          <p:cNvPr id="5" name="Immagine 4"/>
          <p:cNvPicPr>
            <a:picLocks noChangeAspect="1"/>
          </p:cNvPicPr>
          <p:nvPr/>
        </p:nvPicPr>
        <p:blipFill>
          <a:blip r:embed="rId2"/>
          <a:stretch>
            <a:fillRect/>
          </a:stretch>
        </p:blipFill>
        <p:spPr>
          <a:xfrm>
            <a:off x="3833814" y="3040855"/>
            <a:ext cx="1154208" cy="571501"/>
          </a:xfrm>
          <a:prstGeom prst="rect">
            <a:avLst/>
          </a:prstGeom>
          <a:ln>
            <a:noFill/>
          </a:ln>
          <a:effectLst>
            <a:outerShdw blurRad="292100" dist="139700" dir="2700000" algn="tl" rotWithShape="0">
              <a:srgbClr val="333333">
                <a:alpha val="65000"/>
              </a:srgbClr>
            </a:outerShdw>
          </a:effectLst>
        </p:spPr>
      </p:pic>
      <p:sp>
        <p:nvSpPr>
          <p:cNvPr id="6" name="CasellaDiTesto 5"/>
          <p:cNvSpPr txBox="1"/>
          <p:nvPr/>
        </p:nvSpPr>
        <p:spPr>
          <a:xfrm>
            <a:off x="5690037" y="2683618"/>
            <a:ext cx="4333885" cy="1200329"/>
          </a:xfrm>
          <a:prstGeom prst="rect">
            <a:avLst/>
          </a:prstGeom>
          <a:noFill/>
        </p:spPr>
        <p:txBody>
          <a:bodyPr wrap="square" rtlCol="0">
            <a:spAutoFit/>
          </a:bodyPr>
          <a:lstStyle/>
          <a:p>
            <a:r>
              <a:rPr lang="en-US" dirty="0"/>
              <a:t>In our case, switching on the bot in vertical position and having calibrated the sensor, we exactly determine the initial state (the state covariance is zero)</a:t>
            </a:r>
            <a:endParaRPr lang="it-IT" dirty="0"/>
          </a:p>
        </p:txBody>
      </p:sp>
      <p:pic>
        <p:nvPicPr>
          <p:cNvPr id="8" name="Immagine 7"/>
          <p:cNvPicPr>
            <a:picLocks noChangeAspect="1"/>
          </p:cNvPicPr>
          <p:nvPr/>
        </p:nvPicPr>
        <p:blipFill>
          <a:blip r:embed="rId3"/>
          <a:stretch>
            <a:fillRect/>
          </a:stretch>
        </p:blipFill>
        <p:spPr>
          <a:xfrm>
            <a:off x="10023923" y="3043327"/>
            <a:ext cx="1115568" cy="581025"/>
          </a:xfrm>
          <a:prstGeom prst="rect">
            <a:avLst/>
          </a:prstGeom>
          <a:ln>
            <a:noFill/>
          </a:ln>
          <a:effectLst>
            <a:outerShdw blurRad="292100" dist="139700" dir="2700000" algn="tl" rotWithShape="0">
              <a:srgbClr val="333333">
                <a:alpha val="65000"/>
              </a:srgbClr>
            </a:outerShdw>
          </a:effectLst>
        </p:spPr>
      </p:pic>
      <p:sp>
        <p:nvSpPr>
          <p:cNvPr id="9" name="Segnaposto contenuto 2"/>
          <p:cNvSpPr txBox="1">
            <a:spLocks/>
          </p:cNvSpPr>
          <p:nvPr/>
        </p:nvSpPr>
        <p:spPr>
          <a:xfrm>
            <a:off x="685801" y="4102983"/>
            <a:ext cx="7643812" cy="89764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At this point we can show the </a:t>
            </a:r>
            <a:r>
              <a:rPr lang="en-US" b="1" dirty="0"/>
              <a:t>equation of a posteriori estimate</a:t>
            </a:r>
            <a:r>
              <a:rPr lang="en-US" dirty="0"/>
              <a:t> (that can be interpreted as the correction of a priori estimate through the new information on innovation weighted by the gain of </a:t>
            </a:r>
            <a:r>
              <a:rPr lang="en-US" dirty="0" err="1"/>
              <a:t>Kalman</a:t>
            </a:r>
            <a:r>
              <a:rPr lang="en-US" dirty="0"/>
              <a:t>):</a:t>
            </a:r>
            <a:endParaRPr lang="it-IT" dirty="0"/>
          </a:p>
        </p:txBody>
      </p:sp>
      <p:pic>
        <p:nvPicPr>
          <p:cNvPr id="10" name="Immagine 9"/>
          <p:cNvPicPr>
            <a:picLocks noChangeAspect="1"/>
          </p:cNvPicPr>
          <p:nvPr/>
        </p:nvPicPr>
        <p:blipFill>
          <a:blip r:embed="rId4"/>
          <a:stretch>
            <a:fillRect/>
          </a:stretch>
        </p:blipFill>
        <p:spPr>
          <a:xfrm>
            <a:off x="8792059" y="4279235"/>
            <a:ext cx="2463727" cy="467259"/>
          </a:xfrm>
          <a:prstGeom prst="rect">
            <a:avLst/>
          </a:prstGeom>
          <a:ln>
            <a:noFill/>
          </a:ln>
          <a:effectLst>
            <a:outerShdw blurRad="292100" dist="139700" dir="2700000" algn="tl" rotWithShape="0">
              <a:srgbClr val="333333">
                <a:alpha val="65000"/>
              </a:srgbClr>
            </a:outerShdw>
          </a:effectLst>
        </p:spPr>
      </p:pic>
      <p:sp>
        <p:nvSpPr>
          <p:cNvPr id="12" name="Segnaposto contenuto 2"/>
          <p:cNvSpPr txBox="1">
            <a:spLocks/>
          </p:cNvSpPr>
          <p:nvPr/>
        </p:nvSpPr>
        <p:spPr>
          <a:xfrm>
            <a:off x="660448" y="5198178"/>
            <a:ext cx="7797751" cy="1276529"/>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dirty="0"/>
              <a:t>And, </a:t>
            </a:r>
            <a:r>
              <a:rPr lang="it-IT" dirty="0" err="1"/>
              <a:t>finally</a:t>
            </a:r>
            <a:r>
              <a:rPr lang="it-IT" dirty="0"/>
              <a:t>, the </a:t>
            </a:r>
            <a:r>
              <a:rPr lang="it-IT" b="1" dirty="0"/>
              <a:t>update </a:t>
            </a:r>
            <a:r>
              <a:rPr lang="it-IT" b="1" dirty="0" err="1"/>
              <a:t>equation</a:t>
            </a:r>
            <a:r>
              <a:rPr lang="it-IT" b="1" dirty="0"/>
              <a:t> of the a posteriori state </a:t>
            </a:r>
            <a:r>
              <a:rPr lang="it-IT" b="1" dirty="0" err="1"/>
              <a:t>covariance</a:t>
            </a:r>
            <a:r>
              <a:rPr lang="it-IT" b="1" dirty="0"/>
              <a:t> </a:t>
            </a:r>
            <a:r>
              <a:rPr lang="it-IT" dirty="0"/>
              <a:t>(in </a:t>
            </a:r>
            <a:r>
              <a:rPr lang="it-IT" dirty="0" err="1"/>
              <a:t>this</a:t>
            </a:r>
            <a:r>
              <a:rPr lang="it-IT" dirty="0"/>
              <a:t> case the </a:t>
            </a:r>
            <a:r>
              <a:rPr lang="it-IT" dirty="0" err="1"/>
              <a:t>covariance</a:t>
            </a:r>
            <a:r>
              <a:rPr lang="it-IT" dirty="0"/>
              <a:t> </a:t>
            </a:r>
            <a:r>
              <a:rPr lang="it-IT" dirty="0" err="1"/>
              <a:t>matrix</a:t>
            </a:r>
            <a:r>
              <a:rPr lang="it-IT" dirty="0"/>
              <a:t> </a:t>
            </a:r>
            <a:r>
              <a:rPr lang="it-IT" dirty="0" err="1"/>
              <a:t>is</a:t>
            </a:r>
            <a:r>
              <a:rPr lang="it-IT" dirty="0"/>
              <a:t> </a:t>
            </a:r>
            <a:r>
              <a:rPr lang="it-IT" dirty="0" err="1"/>
              <a:t>adjusted</a:t>
            </a:r>
            <a:r>
              <a:rPr lang="it-IT" dirty="0"/>
              <a:t> in </a:t>
            </a:r>
            <a:r>
              <a:rPr lang="it-IT" dirty="0" err="1"/>
              <a:t>accord</a:t>
            </a:r>
            <a:r>
              <a:rPr lang="it-IT" dirty="0"/>
              <a:t> to </a:t>
            </a:r>
            <a:r>
              <a:rPr lang="it-IT" dirty="0" err="1"/>
              <a:t>how</a:t>
            </a:r>
            <a:r>
              <a:rPr lang="it-IT" dirty="0"/>
              <a:t> </a:t>
            </a:r>
            <a:r>
              <a:rPr lang="it-IT" dirty="0" err="1"/>
              <a:t>much</a:t>
            </a:r>
            <a:r>
              <a:rPr lang="it-IT" dirty="0"/>
              <a:t> </a:t>
            </a:r>
            <a:r>
              <a:rPr lang="it-IT" dirty="0" err="1"/>
              <a:t>we</a:t>
            </a:r>
            <a:r>
              <a:rPr lang="it-IT" dirty="0"/>
              <a:t> </a:t>
            </a:r>
            <a:r>
              <a:rPr lang="it-IT" dirty="0" err="1"/>
              <a:t>have</a:t>
            </a:r>
            <a:r>
              <a:rPr lang="it-IT" dirty="0"/>
              <a:t> </a:t>
            </a:r>
            <a:r>
              <a:rPr lang="it-IT" dirty="0" err="1"/>
              <a:t>improved</a:t>
            </a:r>
            <a:r>
              <a:rPr lang="it-IT" dirty="0"/>
              <a:t> the state </a:t>
            </a:r>
            <a:r>
              <a:rPr lang="it-IT" dirty="0" err="1"/>
              <a:t>estimation</a:t>
            </a:r>
            <a:r>
              <a:rPr lang="it-IT" dirty="0"/>
              <a:t>, information </a:t>
            </a:r>
            <a:r>
              <a:rPr lang="it-IT" dirty="0" err="1"/>
              <a:t>that</a:t>
            </a:r>
            <a:r>
              <a:rPr lang="it-IT" dirty="0"/>
              <a:t> </a:t>
            </a:r>
            <a:r>
              <a:rPr lang="it-IT" dirty="0" err="1"/>
              <a:t>is</a:t>
            </a:r>
            <a:r>
              <a:rPr lang="it-IT" dirty="0"/>
              <a:t> </a:t>
            </a:r>
            <a:r>
              <a:rPr lang="it-IT" dirty="0" err="1"/>
              <a:t>provided</a:t>
            </a:r>
            <a:r>
              <a:rPr lang="it-IT" dirty="0"/>
              <a:t> by the gain of </a:t>
            </a:r>
            <a:r>
              <a:rPr lang="it-IT" dirty="0" err="1"/>
              <a:t>Kalman</a:t>
            </a:r>
            <a:r>
              <a:rPr lang="it-IT" dirty="0"/>
              <a:t> </a:t>
            </a:r>
            <a:r>
              <a:rPr lang="it-IT" dirty="0" err="1"/>
              <a:t>projected</a:t>
            </a:r>
            <a:r>
              <a:rPr lang="it-IT" dirty="0"/>
              <a:t> </a:t>
            </a:r>
            <a:r>
              <a:rPr lang="it-IT" dirty="0" err="1"/>
              <a:t>into</a:t>
            </a:r>
            <a:r>
              <a:rPr lang="it-IT" dirty="0"/>
              <a:t> the </a:t>
            </a:r>
            <a:r>
              <a:rPr lang="it-IT" dirty="0" err="1"/>
              <a:t>states</a:t>
            </a:r>
            <a:r>
              <a:rPr lang="it-IT" dirty="0"/>
              <a:t> </a:t>
            </a:r>
            <a:r>
              <a:rPr lang="it-IT" dirty="0" err="1"/>
              <a:t>space</a:t>
            </a:r>
            <a:r>
              <a:rPr lang="it-IT" dirty="0"/>
              <a:t> </a:t>
            </a:r>
            <a:r>
              <a:rPr lang="it-IT" dirty="0" err="1"/>
              <a:t>through</a:t>
            </a:r>
            <a:r>
              <a:rPr lang="it-IT" dirty="0"/>
              <a:t> the </a:t>
            </a:r>
            <a:r>
              <a:rPr lang="it-IT" dirty="0" err="1"/>
              <a:t>observation</a:t>
            </a:r>
            <a:r>
              <a:rPr lang="it-IT" dirty="0"/>
              <a:t> model </a:t>
            </a:r>
            <a:r>
              <a:rPr lang="it-IT" i="1" dirty="0"/>
              <a:t>H</a:t>
            </a:r>
            <a:r>
              <a:rPr lang="it-IT" dirty="0"/>
              <a:t>)</a:t>
            </a:r>
          </a:p>
        </p:txBody>
      </p:sp>
      <p:pic>
        <p:nvPicPr>
          <p:cNvPr id="13" name="Immagine 12"/>
          <p:cNvPicPr>
            <a:picLocks noChangeAspect="1"/>
          </p:cNvPicPr>
          <p:nvPr/>
        </p:nvPicPr>
        <p:blipFill>
          <a:blip r:embed="rId5"/>
          <a:stretch>
            <a:fillRect/>
          </a:stretch>
        </p:blipFill>
        <p:spPr>
          <a:xfrm>
            <a:off x="8607369" y="5587561"/>
            <a:ext cx="2559165" cy="435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0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Kalman</a:t>
            </a:r>
            <a:r>
              <a:rPr lang="it-IT" dirty="0"/>
              <a:t> </a:t>
            </a:r>
            <a:r>
              <a:rPr lang="it-IT" dirty="0" err="1"/>
              <a:t>filter</a:t>
            </a:r>
            <a:r>
              <a:rPr lang="it-IT" dirty="0"/>
              <a:t> (</a:t>
            </a:r>
            <a:r>
              <a:rPr lang="it-IT" dirty="0" err="1"/>
              <a:t>cont</a:t>
            </a:r>
            <a:r>
              <a:rPr lang="it-IT" dirty="0"/>
              <a:t>)</a:t>
            </a:r>
          </a:p>
        </p:txBody>
      </p:sp>
      <p:sp>
        <p:nvSpPr>
          <p:cNvPr id="3" name="Segnaposto contenuto 2"/>
          <p:cNvSpPr>
            <a:spLocks noGrp="1"/>
          </p:cNvSpPr>
          <p:nvPr>
            <p:ph idx="1"/>
          </p:nvPr>
        </p:nvSpPr>
        <p:spPr>
          <a:xfrm>
            <a:off x="539199" y="1725532"/>
            <a:ext cx="11005101" cy="680669"/>
          </a:xfrm>
        </p:spPr>
        <p:txBody>
          <a:bodyPr>
            <a:normAutofit/>
          </a:bodyPr>
          <a:lstStyle/>
          <a:p>
            <a:pPr marL="0" indent="0">
              <a:buNone/>
            </a:pPr>
            <a:r>
              <a:rPr lang="en-GB" dirty="0"/>
              <a:t>Also</a:t>
            </a:r>
            <a:r>
              <a:rPr lang="it-IT" dirty="0"/>
              <a:t> in this </a:t>
            </a:r>
            <a:r>
              <a:rPr lang="en-GB" dirty="0"/>
              <a:t>case</a:t>
            </a:r>
            <a:r>
              <a:rPr lang="it-IT" dirty="0"/>
              <a:t>, the updating phase can be </a:t>
            </a:r>
            <a:r>
              <a:rPr lang="it-IT" b="1" dirty="0"/>
              <a:t>implemented</a:t>
            </a:r>
            <a:r>
              <a:rPr lang="it-IT" dirty="0"/>
              <a:t> in a direct way extending the previous equations</a:t>
            </a:r>
          </a:p>
        </p:txBody>
      </p:sp>
      <p:pic>
        <p:nvPicPr>
          <p:cNvPr id="8" name="Immagine 7"/>
          <p:cNvPicPr>
            <a:picLocks noChangeAspect="1"/>
          </p:cNvPicPr>
          <p:nvPr/>
        </p:nvPicPr>
        <p:blipFill>
          <a:blip r:embed="rId2"/>
          <a:stretch>
            <a:fillRect/>
          </a:stretch>
        </p:blipFill>
        <p:spPr>
          <a:xfrm>
            <a:off x="782092" y="3229243"/>
            <a:ext cx="2291954" cy="1414463"/>
          </a:xfrm>
          <a:prstGeom prst="rect">
            <a:avLst/>
          </a:prstGeom>
          <a:ln>
            <a:noFill/>
          </a:ln>
          <a:effectLst>
            <a:outerShdw blurRad="292100" dist="139700" dir="2700000" algn="tl" rotWithShape="0">
              <a:srgbClr val="333333">
                <a:alpha val="65000"/>
              </a:srgbClr>
            </a:outerShdw>
          </a:effectLst>
        </p:spPr>
      </p:pic>
      <p:pic>
        <p:nvPicPr>
          <p:cNvPr id="9" name="Immagine 8"/>
          <p:cNvPicPr>
            <a:picLocks noChangeAspect="1"/>
          </p:cNvPicPr>
          <p:nvPr/>
        </p:nvPicPr>
        <p:blipFill>
          <a:blip r:embed="rId3"/>
          <a:stretch>
            <a:fillRect/>
          </a:stretch>
        </p:blipFill>
        <p:spPr>
          <a:xfrm>
            <a:off x="782092" y="4775565"/>
            <a:ext cx="2634351" cy="314326"/>
          </a:xfrm>
          <a:prstGeom prst="rect">
            <a:avLst/>
          </a:prstGeom>
          <a:ln>
            <a:noFill/>
          </a:ln>
          <a:effectLst>
            <a:outerShdw blurRad="292100" dist="139700" dir="2700000" algn="tl" rotWithShape="0">
              <a:srgbClr val="333333">
                <a:alpha val="65000"/>
              </a:srgbClr>
            </a:outerShdw>
          </a:effectLst>
        </p:spPr>
      </p:pic>
      <p:pic>
        <p:nvPicPr>
          <p:cNvPr id="10" name="Immagine 9"/>
          <p:cNvPicPr>
            <a:picLocks noChangeAspect="1"/>
          </p:cNvPicPr>
          <p:nvPr/>
        </p:nvPicPr>
        <p:blipFill>
          <a:blip r:embed="rId4"/>
          <a:stretch>
            <a:fillRect/>
          </a:stretch>
        </p:blipFill>
        <p:spPr>
          <a:xfrm>
            <a:off x="4165332" y="3222361"/>
            <a:ext cx="3020480" cy="1672881"/>
          </a:xfrm>
          <a:prstGeom prst="rect">
            <a:avLst/>
          </a:prstGeom>
          <a:ln>
            <a:noFill/>
          </a:ln>
          <a:effectLst>
            <a:outerShdw blurRad="292100" dist="139700" dir="2700000" algn="tl" rotWithShape="0">
              <a:srgbClr val="333333">
                <a:alpha val="65000"/>
              </a:srgbClr>
            </a:outerShdw>
          </a:effectLst>
        </p:spPr>
      </p:pic>
      <p:pic>
        <p:nvPicPr>
          <p:cNvPr id="11" name="Immagine 10"/>
          <p:cNvPicPr>
            <a:picLocks noChangeAspect="1"/>
          </p:cNvPicPr>
          <p:nvPr/>
        </p:nvPicPr>
        <p:blipFill>
          <a:blip r:embed="rId5"/>
          <a:stretch>
            <a:fillRect/>
          </a:stretch>
        </p:blipFill>
        <p:spPr>
          <a:xfrm>
            <a:off x="4165332" y="5041656"/>
            <a:ext cx="2619375" cy="314325"/>
          </a:xfrm>
          <a:prstGeom prst="rect">
            <a:avLst/>
          </a:prstGeom>
          <a:ln>
            <a:noFill/>
          </a:ln>
          <a:effectLst>
            <a:outerShdw blurRad="292100" dist="139700" dir="2700000" algn="tl" rotWithShape="0">
              <a:srgbClr val="333333">
                <a:alpha val="65000"/>
              </a:srgbClr>
            </a:outerShdw>
          </a:effectLst>
        </p:spPr>
      </p:pic>
      <p:pic>
        <p:nvPicPr>
          <p:cNvPr id="12" name="Immagine 11"/>
          <p:cNvPicPr>
            <a:picLocks noChangeAspect="1"/>
          </p:cNvPicPr>
          <p:nvPr/>
        </p:nvPicPr>
        <p:blipFill>
          <a:blip r:embed="rId6"/>
          <a:stretch>
            <a:fillRect/>
          </a:stretch>
        </p:blipFill>
        <p:spPr>
          <a:xfrm>
            <a:off x="8234739" y="3229244"/>
            <a:ext cx="2909522" cy="2532580"/>
          </a:xfrm>
          <a:prstGeom prst="rect">
            <a:avLst/>
          </a:prstGeom>
          <a:ln>
            <a:noFill/>
          </a:ln>
          <a:effectLst>
            <a:outerShdw blurRad="292100" dist="139700" dir="2700000" algn="tl" rotWithShape="0">
              <a:srgbClr val="333333">
                <a:alpha val="65000"/>
              </a:srgbClr>
            </a:outerShdw>
          </a:effectLst>
        </p:spPr>
      </p:pic>
      <p:pic>
        <p:nvPicPr>
          <p:cNvPr id="13" name="Immagine 12"/>
          <p:cNvPicPr>
            <a:picLocks noChangeAspect="1"/>
          </p:cNvPicPr>
          <p:nvPr/>
        </p:nvPicPr>
        <p:blipFill>
          <a:blip r:embed="rId7"/>
          <a:stretch>
            <a:fillRect/>
          </a:stretch>
        </p:blipFill>
        <p:spPr>
          <a:xfrm>
            <a:off x="8211795" y="5872868"/>
            <a:ext cx="2340348" cy="585087"/>
          </a:xfrm>
          <a:prstGeom prst="rect">
            <a:avLst/>
          </a:prstGeom>
          <a:ln>
            <a:noFill/>
          </a:ln>
          <a:effectLst>
            <a:outerShdw blurRad="292100" dist="139700" dir="2700000" algn="tl" rotWithShape="0">
              <a:srgbClr val="333333">
                <a:alpha val="65000"/>
              </a:srgbClr>
            </a:outerShdw>
          </a:effectLst>
        </p:spPr>
      </p:pic>
      <p:sp>
        <p:nvSpPr>
          <p:cNvPr id="15" name="Segnaposto contenuto 2"/>
          <p:cNvSpPr txBox="1">
            <a:spLocks/>
          </p:cNvSpPr>
          <p:nvPr/>
        </p:nvSpPr>
        <p:spPr>
          <a:xfrm>
            <a:off x="1154681" y="2548574"/>
            <a:ext cx="1546776" cy="6806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it-IT" sz="2000" b="0" i="0" u="none" strike="noStrike" kern="1200" cap="none" spc="0" normalizeH="0" baseline="0" noProof="0" dirty="0">
                <a:ln>
                  <a:noFill/>
                </a:ln>
                <a:solidFill>
                  <a:prstClr val="white"/>
                </a:solidFill>
                <a:effectLst/>
                <a:uLnTx/>
                <a:uFillTx/>
                <a:latin typeface="Calibri" panose="020F0502020204030204"/>
                <a:ea typeface="+mn-ea"/>
                <a:cs typeface="+mn-cs"/>
              </a:rPr>
              <a:t>Innovation</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egnaposto contenuto 2"/>
          <p:cNvSpPr txBox="1">
            <a:spLocks/>
          </p:cNvSpPr>
          <p:nvPr/>
        </p:nvSpPr>
        <p:spPr>
          <a:xfrm>
            <a:off x="4718831" y="2468485"/>
            <a:ext cx="1913482" cy="68066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it-IT" sz="2000" b="0" i="0" u="none" strike="noStrike" kern="1200" cap="none" spc="0" normalizeH="0" baseline="0" noProof="0" dirty="0">
                <a:ln>
                  <a:noFill/>
                </a:ln>
                <a:solidFill>
                  <a:prstClr val="white"/>
                </a:solidFill>
                <a:effectLst/>
                <a:uLnTx/>
                <a:uFillTx/>
                <a:latin typeface="Calibri" panose="020F0502020204030204"/>
                <a:ea typeface="+mn-ea"/>
                <a:cs typeface="+mn-cs"/>
              </a:rPr>
              <a:t>Innovation covariance</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Segnaposto contenuto 2"/>
          <p:cNvSpPr txBox="1">
            <a:spLocks/>
          </p:cNvSpPr>
          <p:nvPr/>
        </p:nvSpPr>
        <p:spPr>
          <a:xfrm>
            <a:off x="8732759" y="2477387"/>
            <a:ext cx="1913482" cy="6806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it-IT" sz="2000" b="0" i="0" u="none" strike="noStrike" kern="1200" cap="none" spc="0" normalizeH="0" baseline="0" noProof="0" dirty="0">
                <a:ln>
                  <a:noFill/>
                </a:ln>
                <a:solidFill>
                  <a:prstClr val="white"/>
                </a:solidFill>
                <a:effectLst/>
                <a:uLnTx/>
                <a:uFillTx/>
                <a:latin typeface="Calibri" panose="020F0502020204030204"/>
                <a:ea typeface="+mn-ea"/>
                <a:cs typeface="+mn-cs"/>
              </a:rPr>
              <a:t>Kalman gain</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653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Kalman</a:t>
            </a:r>
            <a:r>
              <a:rPr lang="it-IT" dirty="0"/>
              <a:t> </a:t>
            </a:r>
            <a:r>
              <a:rPr lang="it-IT" dirty="0" err="1"/>
              <a:t>filter</a:t>
            </a:r>
            <a:r>
              <a:rPr lang="it-IT" dirty="0"/>
              <a:t> (</a:t>
            </a:r>
            <a:r>
              <a:rPr lang="it-IT" dirty="0" err="1"/>
              <a:t>cont</a:t>
            </a:r>
            <a:r>
              <a:rPr lang="it-IT" dirty="0"/>
              <a:t>)</a:t>
            </a:r>
          </a:p>
        </p:txBody>
      </p:sp>
      <p:pic>
        <p:nvPicPr>
          <p:cNvPr id="4" name="Immagine 3"/>
          <p:cNvPicPr>
            <a:picLocks noChangeAspect="1"/>
          </p:cNvPicPr>
          <p:nvPr/>
        </p:nvPicPr>
        <p:blipFill>
          <a:blip r:embed="rId2"/>
          <a:stretch>
            <a:fillRect/>
          </a:stretch>
        </p:blipFill>
        <p:spPr>
          <a:xfrm>
            <a:off x="1614491" y="1976018"/>
            <a:ext cx="3009775" cy="1863194"/>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1614491" y="4057653"/>
            <a:ext cx="2157413" cy="600075"/>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5167316" y="1976018"/>
            <a:ext cx="5076825" cy="2386229"/>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5"/>
          <a:stretch>
            <a:fillRect/>
          </a:stretch>
        </p:blipFill>
        <p:spPr>
          <a:xfrm>
            <a:off x="5167317" y="4567853"/>
            <a:ext cx="3119438" cy="1803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5501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Kalman</a:t>
            </a:r>
            <a:r>
              <a:rPr lang="it-IT" dirty="0"/>
              <a:t> </a:t>
            </a:r>
            <a:r>
              <a:rPr lang="it-IT" dirty="0" err="1"/>
              <a:t>filter</a:t>
            </a:r>
            <a:r>
              <a:rPr lang="it-IT" dirty="0"/>
              <a:t> (</a:t>
            </a:r>
            <a:r>
              <a:rPr lang="it-IT" dirty="0" err="1"/>
              <a:t>cont</a:t>
            </a:r>
            <a:r>
              <a:rPr lang="it-IT" dirty="0"/>
              <a:t>)</a:t>
            </a:r>
          </a:p>
        </p:txBody>
      </p:sp>
      <p:sp>
        <p:nvSpPr>
          <p:cNvPr id="3" name="Segnaposto contenuto 2"/>
          <p:cNvSpPr>
            <a:spLocks noGrp="1"/>
          </p:cNvSpPr>
          <p:nvPr>
            <p:ph idx="1"/>
          </p:nvPr>
        </p:nvSpPr>
        <p:spPr>
          <a:xfrm>
            <a:off x="588149" y="1887934"/>
            <a:ext cx="8143874" cy="1049073"/>
          </a:xfrm>
        </p:spPr>
        <p:txBody>
          <a:bodyPr>
            <a:normAutofit fontScale="92500" lnSpcReduction="10000"/>
          </a:bodyPr>
          <a:lstStyle/>
          <a:p>
            <a:pPr marL="0" indent="0">
              <a:buNone/>
            </a:pPr>
            <a:r>
              <a:rPr lang="it-IT" dirty="0"/>
              <a:t>In order </a:t>
            </a:r>
            <a:r>
              <a:rPr lang="en-GB" dirty="0"/>
              <a:t>that</a:t>
            </a:r>
            <a:r>
              <a:rPr lang="it-IT" dirty="0"/>
              <a:t> the </a:t>
            </a:r>
            <a:r>
              <a:rPr lang="en-GB" dirty="0" err="1"/>
              <a:t>kalman</a:t>
            </a:r>
            <a:r>
              <a:rPr lang="it-IT" dirty="0"/>
              <a:t> filter works correctly</a:t>
            </a:r>
            <a:r>
              <a:rPr lang="it-IT" b="1" dirty="0"/>
              <a:t>, it is neccessary to know the variances </a:t>
            </a:r>
            <a:r>
              <a:rPr lang="it-IT" dirty="0"/>
              <a:t>of the accelerometer, of the gyroscope and of the measurament process. </a:t>
            </a:r>
            <a:r>
              <a:rPr lang="en-GB" dirty="0"/>
              <a:t>These values are been measured experimentally for the majority of the sensors IMU available on the market. In particular, we found the following values for the MPU6050 module:</a:t>
            </a:r>
          </a:p>
        </p:txBody>
      </p:sp>
      <p:pic>
        <p:nvPicPr>
          <p:cNvPr id="4" name="Immagine 3"/>
          <p:cNvPicPr>
            <a:picLocks noChangeAspect="1"/>
          </p:cNvPicPr>
          <p:nvPr/>
        </p:nvPicPr>
        <p:blipFill>
          <a:blip r:embed="rId2"/>
          <a:stretch>
            <a:fillRect/>
          </a:stretch>
        </p:blipFill>
        <p:spPr>
          <a:xfrm>
            <a:off x="8634370" y="1930628"/>
            <a:ext cx="2768919" cy="814388"/>
          </a:xfrm>
          <a:prstGeom prst="rect">
            <a:avLst/>
          </a:prstGeom>
          <a:ln>
            <a:noFill/>
          </a:ln>
          <a:effectLst>
            <a:outerShdw blurRad="292100" dist="139700" dir="2700000" algn="tl" rotWithShape="0">
              <a:srgbClr val="333333">
                <a:alpha val="65000"/>
              </a:srgbClr>
            </a:outerShdw>
          </a:effectLst>
        </p:spPr>
      </p:pic>
      <p:pic>
        <p:nvPicPr>
          <p:cNvPr id="2050" name="Picture 2" descr="http://robottini.altervista.org/wp-content/uploads/2011/08/confrontofiltri2-1024x5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091620"/>
            <a:ext cx="6373813" cy="33425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Segnaposto contenuto 2"/>
          <p:cNvSpPr txBox="1">
            <a:spLocks/>
          </p:cNvSpPr>
          <p:nvPr/>
        </p:nvSpPr>
        <p:spPr>
          <a:xfrm>
            <a:off x="685800" y="3226859"/>
            <a:ext cx="3886199" cy="3088216"/>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just"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Even if the </a:t>
            </a:r>
            <a:r>
              <a:rPr kumimoji="0" lang="en-GB" sz="2000" b="0" i="0" u="none" strike="noStrike" kern="1200" cap="none" spc="0" normalizeH="0" baseline="0" noProof="0" dirty="0" err="1">
                <a:ln>
                  <a:noFill/>
                </a:ln>
                <a:solidFill>
                  <a:prstClr val="white"/>
                </a:solidFill>
                <a:effectLst/>
                <a:uLnTx/>
                <a:uFillTx/>
                <a:latin typeface="Calibri" panose="020F0502020204030204"/>
                <a:ea typeface="+mn-ea"/>
                <a:cs typeface="+mn-cs"/>
              </a:rPr>
              <a:t>Kalman</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filter is based on a extremely more refined theory than the one of the complementary filter (in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black</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the experimental results obtained using the new filter (in </a:t>
            </a:r>
            <a:r>
              <a:rPr kumimoji="0" lang="en-GB" sz="2000" b="0" i="0" u="none" strike="noStrike" kern="1200" cap="none" spc="0" normalizeH="0" baseline="0" noProof="0" dirty="0">
                <a:ln>
                  <a:noFill/>
                </a:ln>
                <a:solidFill>
                  <a:srgbClr val="91BF77"/>
                </a:solidFill>
                <a:effectLst/>
                <a:uLnTx/>
                <a:uFillTx/>
                <a:latin typeface="Calibri" panose="020F0502020204030204"/>
                <a:ea typeface="+mn-ea"/>
                <a:cs typeface="+mn-cs"/>
              </a:rPr>
              <a:t>green</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are not so different</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This confirm that the complementary filter is appropriated for this type of application. </a:t>
            </a:r>
          </a:p>
        </p:txBody>
      </p:sp>
    </p:spTree>
    <p:extLst>
      <p:ext uri="{BB962C8B-B14F-4D97-AF65-F5344CB8AC3E}">
        <p14:creationId xmlns:p14="http://schemas.microsoft.com/office/powerpoint/2010/main" val="2337027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a:t>
            </a:r>
          </a:p>
        </p:txBody>
      </p:sp>
      <p:sp>
        <p:nvSpPr>
          <p:cNvPr id="3" name="Segnaposto contenuto 2"/>
          <p:cNvSpPr>
            <a:spLocks noGrp="1"/>
          </p:cNvSpPr>
          <p:nvPr>
            <p:ph idx="1"/>
          </p:nvPr>
        </p:nvSpPr>
        <p:spPr>
          <a:xfrm>
            <a:off x="411072" y="1203891"/>
            <a:ext cx="11272837" cy="5509617"/>
          </a:xfrm>
        </p:spPr>
        <p:txBody>
          <a:bodyPr>
            <a:noAutofit/>
          </a:bodyPr>
          <a:lstStyle/>
          <a:p>
            <a:pPr marL="0" indent="0" algn="just">
              <a:buNone/>
            </a:pPr>
            <a:r>
              <a:rPr lang="en-GB" sz="2000" dirty="0"/>
              <a:t>The sensor IMU MPU6050 has inside a DMP (</a:t>
            </a:r>
            <a:r>
              <a:rPr lang="en-GB" sz="2000" i="1" dirty="0"/>
              <a:t>digital motion processor</a:t>
            </a:r>
            <a:r>
              <a:rPr lang="en-GB" sz="2000" dirty="0"/>
              <a:t>) dedicated, as we find trough our researches. The documentation of this processor is been released recently.</a:t>
            </a:r>
          </a:p>
          <a:p>
            <a:pPr marL="0" indent="0" algn="just">
              <a:buNone/>
            </a:pPr>
            <a:r>
              <a:rPr lang="en-GB" sz="2000" dirty="0"/>
              <a:t>We decide to experiment the </a:t>
            </a:r>
            <a:r>
              <a:rPr lang="en-GB" sz="2000" b="1" i="1" dirty="0"/>
              <a:t>pitch </a:t>
            </a:r>
            <a:r>
              <a:rPr lang="en-GB" sz="2000" b="1" dirty="0"/>
              <a:t>calculation by this new technique</a:t>
            </a:r>
            <a:r>
              <a:rPr lang="en-GB" sz="2000" dirty="0"/>
              <a:t>, even if the DMP is based on a </a:t>
            </a:r>
            <a:r>
              <a:rPr lang="en-GB" sz="2000" i="1" dirty="0"/>
              <a:t>proprietary algorithm (closed-source) </a:t>
            </a:r>
            <a:r>
              <a:rPr lang="en-GB" sz="2000" dirty="0"/>
              <a:t>of sensor fusion, considering these aspects:</a:t>
            </a:r>
          </a:p>
          <a:p>
            <a:pPr algn="just"/>
            <a:r>
              <a:rPr lang="en-US" sz="2000" dirty="0"/>
              <a:t>Being it developed by the same company that produces the IMU sensor is expected to represent the state of art as regards the handling of the information read by the sensor</a:t>
            </a:r>
            <a:endParaRPr lang="it-IT" sz="2000" dirty="0"/>
          </a:p>
          <a:p>
            <a:pPr algn="just"/>
            <a:r>
              <a:rPr lang="en-GB" sz="2000" dirty="0"/>
              <a:t>We verified that a lot of </a:t>
            </a:r>
            <a:r>
              <a:rPr lang="en-GB" sz="2000" b="1" dirty="0"/>
              <a:t>commercial applications </a:t>
            </a:r>
            <a:r>
              <a:rPr lang="en-GB" sz="2000" dirty="0"/>
              <a:t>are based on DMP of </a:t>
            </a:r>
            <a:r>
              <a:rPr lang="en-GB" sz="2000" i="1" dirty="0" err="1"/>
              <a:t>InvenSense</a:t>
            </a:r>
            <a:r>
              <a:rPr lang="en-GB" sz="2000" dirty="0"/>
              <a:t>, this is a guarantee of the device quality.</a:t>
            </a:r>
          </a:p>
          <a:p>
            <a:pPr algn="just"/>
            <a:r>
              <a:rPr lang="en-GB" sz="2000" dirty="0"/>
              <a:t>The pitch calculation from a </a:t>
            </a:r>
            <a:r>
              <a:rPr lang="en-GB" sz="2000" b="1" dirty="0"/>
              <a:t>dedicated </a:t>
            </a:r>
            <a:r>
              <a:rPr lang="en-GB" sz="2000" b="1" i="1" dirty="0"/>
              <a:t>chip</a:t>
            </a:r>
            <a:r>
              <a:rPr lang="en-GB" sz="2000" dirty="0"/>
              <a:t> unload significantly the main microprocessor from the computational view point. In this way we achieve a </a:t>
            </a:r>
            <a:r>
              <a:rPr lang="en-GB" sz="2000" b="1" dirty="0"/>
              <a:t>saving in the calculation power </a:t>
            </a:r>
            <a:r>
              <a:rPr lang="en-GB" sz="2000" dirty="0"/>
              <a:t>for the </a:t>
            </a:r>
            <a:r>
              <a:rPr lang="en-GB" sz="2000" i="1" dirty="0" err="1"/>
              <a:t>WiFi</a:t>
            </a:r>
            <a:r>
              <a:rPr lang="en-GB" sz="2000" dirty="0"/>
              <a:t> communication and, above all, for the stabilization algorithm that is presented hereafter.</a:t>
            </a:r>
          </a:p>
        </p:txBody>
      </p:sp>
      <p:pic>
        <p:nvPicPr>
          <p:cNvPr id="3074" name="Picture 2" descr="https://www.invensense.com/wp-content/uploads/2014/12/motion-block-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320" y="519384"/>
            <a:ext cx="2326589" cy="136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3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UTILIZATIONS</a:t>
            </a:r>
          </a:p>
        </p:txBody>
      </p:sp>
      <p:sp>
        <p:nvSpPr>
          <p:cNvPr id="3" name="Segnaposto contenuto 2"/>
          <p:cNvSpPr>
            <a:spLocks noGrp="1"/>
          </p:cNvSpPr>
          <p:nvPr>
            <p:ph idx="1"/>
          </p:nvPr>
        </p:nvSpPr>
        <p:spPr>
          <a:xfrm>
            <a:off x="685801" y="2142067"/>
            <a:ext cx="10701337" cy="901171"/>
          </a:xfrm>
        </p:spPr>
        <p:txBody>
          <a:bodyPr>
            <a:normAutofit fontScale="92500" lnSpcReduction="10000"/>
          </a:bodyPr>
          <a:lstStyle/>
          <a:p>
            <a:pPr marL="0" indent="0">
              <a:buNone/>
            </a:pPr>
            <a:r>
              <a:rPr lang="it-IT" sz="2000" dirty="0" err="1"/>
              <a:t>Unibalance</a:t>
            </a:r>
            <a:r>
              <a:rPr lang="it-IT" sz="2000" dirty="0"/>
              <a:t> </a:t>
            </a:r>
            <a:r>
              <a:rPr lang="en-US" sz="2000" dirty="0"/>
              <a:t>is built on the top of a technology which is currently involved into a large number of projects thanks to decreasing cost of involved components, by this reason it’s experiencing exciting times in the commercial market.</a:t>
            </a:r>
            <a:endParaRPr lang="it-IT" sz="2000" dirty="0"/>
          </a:p>
        </p:txBody>
      </p:sp>
      <p:pic>
        <p:nvPicPr>
          <p:cNvPr id="2050" name="Picture 2" descr="http://www.nerdattacktv.it/imgeditor/xiaomi_ninebot_mi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3312005"/>
            <a:ext cx="4173538" cy="2618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www.studiosport.fr/upload/image/dji-osmo-x3-p-image-174069-grande.jpg"/>
          <p:cNvPicPr>
            <a:picLocks noChangeAspect="1" noChangeArrowheads="1"/>
          </p:cNvPicPr>
          <p:nvPr/>
        </p:nvPicPr>
        <p:blipFill rotWithShape="1">
          <a:blip r:embed="rId3">
            <a:extLst>
              <a:ext uri="{28A0092B-C50C-407E-A947-70E740481C1C}">
                <a14:useLocalDpi xmlns:a14="http://schemas.microsoft.com/office/drawing/2010/main" val="0"/>
              </a:ext>
            </a:extLst>
          </a:blip>
          <a:srcRect l="20605" r="19125"/>
          <a:stretch/>
        </p:blipFill>
        <p:spPr bwMode="auto">
          <a:xfrm>
            <a:off x="5459433" y="3312005"/>
            <a:ext cx="1485900" cy="2627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www.radioc.co.uk/v/vspfiles/photos/066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716" y="3303380"/>
            <a:ext cx="3827422" cy="2627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496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 (CONT)</a:t>
            </a:r>
          </a:p>
        </p:txBody>
      </p:sp>
      <p:sp>
        <p:nvSpPr>
          <p:cNvPr id="3" name="Segnaposto contenuto 2"/>
          <p:cNvSpPr>
            <a:spLocks noGrp="1"/>
          </p:cNvSpPr>
          <p:nvPr>
            <p:ph idx="1"/>
          </p:nvPr>
        </p:nvSpPr>
        <p:spPr>
          <a:xfrm>
            <a:off x="685801" y="1770586"/>
            <a:ext cx="10687049" cy="4787377"/>
          </a:xfrm>
        </p:spPr>
        <p:txBody>
          <a:bodyPr>
            <a:normAutofit/>
          </a:bodyPr>
          <a:lstStyle/>
          <a:p>
            <a:pPr marL="0" indent="0" algn="just">
              <a:buNone/>
            </a:pPr>
            <a:r>
              <a:rPr lang="en-GB" sz="2000" dirty="0"/>
              <a:t>For receiving data from the DMP it was necessary only to initialize the sensor with the right parameters. Some of them are: the sending frequency of data, choose in order not to saturate the microcontroller buffers and at the same time an order of magnitude more than the frequency of the control algorithm, to face possible delays. It’s added a simple communication logic, based on i2c protocol and a FIFO line, to receive data.</a:t>
            </a:r>
          </a:p>
          <a:p>
            <a:pPr marL="0" indent="0" algn="just">
              <a:buNone/>
            </a:pPr>
            <a:r>
              <a:rPr lang="en-GB" sz="2000" dirty="0"/>
              <a:t>We find out and </a:t>
            </a:r>
            <a:r>
              <a:rPr lang="en-GB" sz="2000" b="1" dirty="0"/>
              <a:t>excellent</a:t>
            </a:r>
            <a:r>
              <a:rPr lang="en-GB" sz="2000" dirty="0"/>
              <a:t> result. It is in addition not so different from the one obtain from the two filters tested previously.  </a:t>
            </a:r>
          </a:p>
          <a:p>
            <a:pPr marL="0" indent="0" algn="just">
              <a:buNone/>
            </a:pPr>
            <a:r>
              <a:rPr lang="en-GB" sz="2000" dirty="0"/>
              <a:t>As we can sea from the following video, that show the comparison between a complemental filter (in </a:t>
            </a:r>
            <a:r>
              <a:rPr lang="en-GB" sz="2000" dirty="0">
                <a:solidFill>
                  <a:srgbClr val="FF0000"/>
                </a:solidFill>
              </a:rPr>
              <a:t>red</a:t>
            </a:r>
            <a:r>
              <a:rPr lang="en-GB" sz="2000" dirty="0"/>
              <a:t>), the </a:t>
            </a:r>
            <a:r>
              <a:rPr lang="en-GB" sz="2000" dirty="0" err="1"/>
              <a:t>Kalman</a:t>
            </a:r>
            <a:r>
              <a:rPr lang="en-GB" sz="2000" dirty="0"/>
              <a:t> filter (in </a:t>
            </a:r>
            <a:r>
              <a:rPr lang="en-GB" sz="2000" dirty="0">
                <a:solidFill>
                  <a:srgbClr val="92D050"/>
                </a:solidFill>
              </a:rPr>
              <a:t>green</a:t>
            </a:r>
            <a:r>
              <a:rPr lang="en-GB" sz="2000" dirty="0"/>
              <a:t>) and DMP (in </a:t>
            </a:r>
            <a:r>
              <a:rPr lang="en-GB" sz="2000" dirty="0">
                <a:solidFill>
                  <a:schemeClr val="bg2">
                    <a:lumMod val="60000"/>
                    <a:lumOff val="40000"/>
                  </a:schemeClr>
                </a:solidFill>
              </a:rPr>
              <a:t>blue</a:t>
            </a:r>
            <a:r>
              <a:rPr lang="en-GB" sz="2000" dirty="0"/>
              <a:t>). We realised this comparison on </a:t>
            </a:r>
            <a:r>
              <a:rPr lang="en-GB" sz="2000" b="1" i="1" dirty="0"/>
              <a:t>Processing</a:t>
            </a:r>
            <a:r>
              <a:rPr lang="en-GB" sz="2000" dirty="0"/>
              <a:t>,</a:t>
            </a:r>
            <a:r>
              <a:rPr lang="en-GB" sz="2000" b="1" i="1" dirty="0"/>
              <a:t> </a:t>
            </a:r>
            <a:r>
              <a:rPr lang="en-GB" sz="2000" dirty="0"/>
              <a:t>with a scripting language for robotic application on common computer. </a:t>
            </a:r>
          </a:p>
          <a:p>
            <a:pPr marL="0" indent="0" algn="just">
              <a:buNone/>
            </a:pPr>
            <a:r>
              <a:rPr lang="en-GB" sz="2000" dirty="0"/>
              <a:t>The outcomes of the first two filters are more or less identical, instead the DMP is more rapid in particular during sharper variation of </a:t>
            </a:r>
            <a:r>
              <a:rPr lang="en-GB" sz="2000" i="1" dirty="0"/>
              <a:t>pitch </a:t>
            </a:r>
            <a:r>
              <a:rPr lang="en-GB" sz="2000" dirty="0"/>
              <a:t>angle.</a:t>
            </a:r>
          </a:p>
          <a:p>
            <a:pPr marL="0" indent="0" algn="just">
              <a:buNone/>
            </a:pPr>
            <a:r>
              <a:rPr lang="en-GB" sz="2000" dirty="0"/>
              <a:t>Finally we decided to adopt the DMP solution for </a:t>
            </a:r>
            <a:r>
              <a:rPr lang="en-GB" sz="2000" dirty="0" err="1"/>
              <a:t>Unibalance</a:t>
            </a:r>
            <a:r>
              <a:rPr lang="en-GB" sz="2000" dirty="0"/>
              <a:t> project.</a:t>
            </a:r>
          </a:p>
          <a:p>
            <a:pPr marL="0" indent="0" algn="just">
              <a:buNone/>
            </a:pPr>
            <a:endParaRPr lang="it-IT" sz="2000" dirty="0"/>
          </a:p>
        </p:txBody>
      </p:sp>
    </p:spTree>
    <p:extLst>
      <p:ext uri="{BB962C8B-B14F-4D97-AF65-F5344CB8AC3E}">
        <p14:creationId xmlns:p14="http://schemas.microsoft.com/office/powerpoint/2010/main" val="4063053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 (CONT)</a:t>
            </a:r>
          </a:p>
        </p:txBody>
      </p:sp>
      <p:pic>
        <p:nvPicPr>
          <p:cNvPr id="4" name="unibalance_filters">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855304" y="1791526"/>
            <a:ext cx="8547654" cy="48080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4962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calibration</a:t>
            </a:r>
          </a:p>
        </p:txBody>
      </p:sp>
      <p:sp>
        <p:nvSpPr>
          <p:cNvPr id="3" name="Segnaposto contenuto 2"/>
          <p:cNvSpPr>
            <a:spLocks noGrp="1"/>
          </p:cNvSpPr>
          <p:nvPr>
            <p:ph idx="1"/>
          </p:nvPr>
        </p:nvSpPr>
        <p:spPr>
          <a:xfrm>
            <a:off x="305973" y="1745696"/>
            <a:ext cx="11506199" cy="4908321"/>
          </a:xfrm>
        </p:spPr>
        <p:txBody>
          <a:bodyPr>
            <a:noAutofit/>
          </a:bodyPr>
          <a:lstStyle/>
          <a:p>
            <a:pPr marL="0" indent="0">
              <a:buNone/>
            </a:pPr>
            <a:r>
              <a:rPr lang="en-GB" sz="2000" dirty="0"/>
              <a:t>Calibration is a fundamental step to carry out for this typology of sensors. This procedure consist of </a:t>
            </a:r>
            <a:r>
              <a:rPr lang="en-GB" sz="2000" b="1" dirty="0"/>
              <a:t>reset the polarizations</a:t>
            </a:r>
            <a:r>
              <a:rPr lang="en-GB" sz="2000" dirty="0"/>
              <a:t> of the accelerometer and the gyroscope, after a resting position is set.</a:t>
            </a:r>
          </a:p>
          <a:p>
            <a:pPr marL="0" indent="0">
              <a:buNone/>
            </a:pPr>
            <a:r>
              <a:rPr lang="en-GB" sz="2000" dirty="0"/>
              <a:t>Indeed, there are numerous factors that have to be balanced, such as:</a:t>
            </a:r>
          </a:p>
          <a:p>
            <a:r>
              <a:rPr lang="en-GB" sz="2000" dirty="0"/>
              <a:t>Different </a:t>
            </a:r>
            <a:r>
              <a:rPr lang="en-GB" sz="2000" b="1" dirty="0"/>
              <a:t>electro-mechanic characteristics</a:t>
            </a:r>
            <a:r>
              <a:rPr lang="en-GB" sz="2000" dirty="0"/>
              <a:t> of the chip analysed</a:t>
            </a:r>
          </a:p>
          <a:p>
            <a:r>
              <a:rPr lang="en-GB" sz="2000" dirty="0"/>
              <a:t>The ambient </a:t>
            </a:r>
            <a:r>
              <a:rPr lang="en-GB" sz="2000" b="1" dirty="0"/>
              <a:t>temperature</a:t>
            </a:r>
          </a:p>
          <a:p>
            <a:r>
              <a:rPr lang="en-GB" sz="2000" dirty="0"/>
              <a:t>The anomalies of the </a:t>
            </a:r>
            <a:r>
              <a:rPr lang="en-GB" sz="2000" b="1" dirty="0"/>
              <a:t>gravitational</a:t>
            </a:r>
            <a:r>
              <a:rPr lang="en-GB" sz="2000" dirty="0"/>
              <a:t> </a:t>
            </a:r>
            <a:r>
              <a:rPr lang="en-GB" sz="2000" b="1" dirty="0"/>
              <a:t>field</a:t>
            </a:r>
          </a:p>
          <a:p>
            <a:pPr marL="0" indent="0">
              <a:buNone/>
            </a:pPr>
            <a:endParaRPr lang="en-GB" sz="2000" dirty="0"/>
          </a:p>
          <a:p>
            <a:pPr marL="0" indent="0">
              <a:buNone/>
            </a:pPr>
            <a:r>
              <a:rPr lang="en-GB" sz="2000" dirty="0"/>
              <a:t>The method that we used in </a:t>
            </a:r>
            <a:r>
              <a:rPr lang="en-GB" sz="2000" dirty="0" err="1"/>
              <a:t>Unibalance</a:t>
            </a:r>
            <a:r>
              <a:rPr lang="en-GB" sz="2000" dirty="0"/>
              <a:t> project is composed by the following steps:</a:t>
            </a:r>
          </a:p>
          <a:p>
            <a:r>
              <a:rPr lang="en-GB" sz="2000" dirty="0"/>
              <a:t>Centring the IMU sensor in bubble</a:t>
            </a:r>
          </a:p>
          <a:p>
            <a:r>
              <a:rPr lang="en-GB" sz="2000" dirty="0"/>
              <a:t>Leave the IMU sensor at rest for 5 minutes in order to stabilized the chip temperature</a:t>
            </a:r>
          </a:p>
          <a:p>
            <a:pPr>
              <a:spcAft>
                <a:spcPts val="600"/>
              </a:spcAft>
            </a:pPr>
            <a:r>
              <a:rPr lang="en-GB" sz="2000" dirty="0"/>
              <a:t>Sample 1000 measurement of accelerometer and gyroscope</a:t>
            </a:r>
          </a:p>
          <a:p>
            <a:pPr>
              <a:spcAft>
                <a:spcPts val="600"/>
              </a:spcAft>
            </a:pPr>
            <a:r>
              <a:rPr lang="en-GB" sz="2000" dirty="0"/>
              <a:t>Averaging the measures obtained and balanced the resulted value inside the firmware bot</a:t>
            </a:r>
          </a:p>
        </p:txBody>
      </p:sp>
      <p:pic>
        <p:nvPicPr>
          <p:cNvPr id="1026" name="Picture 2" descr="http://www.iconshock.com/img_jpg/SOPHISTIQUE/construction/jpg/256/level_ic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7401" b="37214"/>
          <a:stretch/>
        </p:blipFill>
        <p:spPr bwMode="auto">
          <a:xfrm>
            <a:off x="8511785" y="3482404"/>
            <a:ext cx="2438400" cy="618978"/>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93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Stabilization algorithm</a:t>
            </a:r>
          </a:p>
        </p:txBody>
      </p:sp>
      <p:sp>
        <p:nvSpPr>
          <p:cNvPr id="3" name="Segnaposto contenuto 2"/>
          <p:cNvSpPr>
            <a:spLocks noGrp="1"/>
          </p:cNvSpPr>
          <p:nvPr>
            <p:ph idx="1"/>
          </p:nvPr>
        </p:nvSpPr>
        <p:spPr>
          <a:xfrm>
            <a:off x="581117" y="3868615"/>
            <a:ext cx="4983479" cy="2665829"/>
          </a:xfrm>
        </p:spPr>
        <p:txBody>
          <a:bodyPr>
            <a:normAutofit/>
          </a:bodyPr>
          <a:lstStyle/>
          <a:p>
            <a:pPr marL="0" indent="0" algn="just">
              <a:buNone/>
            </a:pPr>
            <a:r>
              <a:rPr lang="en-GB" sz="2000" dirty="0"/>
              <a:t>Taking into account the diffusion of the PID controllers, we decided to illustrate a brief insight on its working principles.</a:t>
            </a:r>
          </a:p>
          <a:p>
            <a:pPr marL="0" indent="0" algn="just">
              <a:buNone/>
            </a:pPr>
            <a:r>
              <a:rPr lang="en-GB" sz="2000" dirty="0"/>
              <a:t>In particular we will explain some development details that allow us to overtake some problems run into the bot development such as derivate kick and the windup integral.</a:t>
            </a:r>
          </a:p>
        </p:txBody>
      </p:sp>
      <p:pic>
        <p:nvPicPr>
          <p:cNvPr id="2052" name="Picture 4" descr="http://www.xploreautomation.com/wp-content/uploads/2011/0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1" y="3868615"/>
            <a:ext cx="5347138" cy="2460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581117" y="1837290"/>
            <a:ext cx="10801062" cy="1631216"/>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This application is appropriated for the use of PID controller (proportional integrated derivative) for the calculation of the exit.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This controller indeed despite the relative simplicity of implementation and a lower impact from the computation point of view (this is an important aspect in constrained environment), allow to achieve performance in line with the ones requested by the stabilization operation.</a:t>
            </a:r>
          </a:p>
        </p:txBody>
      </p:sp>
    </p:spTree>
    <p:extLst>
      <p:ext uri="{BB962C8B-B14F-4D97-AF65-F5344CB8AC3E}">
        <p14:creationId xmlns:p14="http://schemas.microsoft.com/office/powerpoint/2010/main" val="3819275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a:t>
            </a:r>
          </a:p>
        </p:txBody>
      </p:sp>
      <p:sp>
        <p:nvSpPr>
          <p:cNvPr id="3" name="Segnaposto contenuto 2"/>
          <p:cNvSpPr>
            <a:spLocks noGrp="1"/>
          </p:cNvSpPr>
          <p:nvPr>
            <p:ph idx="1"/>
          </p:nvPr>
        </p:nvSpPr>
        <p:spPr>
          <a:xfrm>
            <a:off x="685801" y="1645920"/>
            <a:ext cx="10638692" cy="4867422"/>
          </a:xfrm>
        </p:spPr>
        <p:txBody>
          <a:bodyPr>
            <a:normAutofit/>
          </a:bodyPr>
          <a:lstStyle/>
          <a:p>
            <a:pPr marL="0" indent="0" algn="just">
              <a:buNone/>
            </a:pPr>
            <a:r>
              <a:rPr lang="en-GB" sz="2000" dirty="0"/>
              <a:t>The PID is a controller that works on </a:t>
            </a:r>
            <a:r>
              <a:rPr lang="en-GB" sz="2000" b="1" dirty="0"/>
              <a:t>negative feedback </a:t>
            </a:r>
            <a:r>
              <a:rPr lang="en-GB" sz="2000" dirty="0"/>
              <a:t>(the value read by the sensor placed on the exit is subtracted from the value of reference obtaining the error) and its exit value is obtained by the sum of </a:t>
            </a:r>
            <a:r>
              <a:rPr lang="en-GB" sz="2000" b="1" dirty="0"/>
              <a:t>three dimensions</a:t>
            </a:r>
            <a:r>
              <a:rPr lang="en-GB" sz="2000" dirty="0"/>
              <a:t>:</a:t>
            </a:r>
          </a:p>
          <a:p>
            <a:pPr marL="0" indent="0" algn="just">
              <a:buNone/>
            </a:pPr>
            <a:endParaRPr lang="en-GB" sz="2000" dirty="0"/>
          </a:p>
          <a:p>
            <a:pPr algn="just"/>
            <a:r>
              <a:rPr lang="en-GB" sz="2000" dirty="0"/>
              <a:t>A </a:t>
            </a:r>
            <a:r>
              <a:rPr lang="en-GB" sz="2000" b="1" dirty="0"/>
              <a:t>proportional</a:t>
            </a:r>
            <a:r>
              <a:rPr lang="en-GB" sz="2000" dirty="0"/>
              <a:t> term: more is the error in a certain time moment more will be the strength needed for balance it.</a:t>
            </a:r>
          </a:p>
          <a:p>
            <a:pPr algn="just"/>
            <a:r>
              <a:rPr lang="en-GB" sz="2000" dirty="0"/>
              <a:t>A </a:t>
            </a:r>
            <a:r>
              <a:rPr lang="en-GB" sz="2000" b="1" dirty="0"/>
              <a:t>integral</a:t>
            </a:r>
            <a:r>
              <a:rPr lang="en-GB" sz="2000" dirty="0"/>
              <a:t> term: looking at the history of the error it manage to balance the possible offset of low frequencies.</a:t>
            </a:r>
          </a:p>
          <a:p>
            <a:pPr algn="just"/>
            <a:r>
              <a:rPr lang="en-GB" sz="2000" dirty="0"/>
              <a:t>A </a:t>
            </a:r>
            <a:r>
              <a:rPr lang="en-GB" sz="2000" b="1" dirty="0"/>
              <a:t>derivative</a:t>
            </a:r>
            <a:r>
              <a:rPr lang="en-GB" sz="2000" dirty="0"/>
              <a:t> term: need for damping the faster variations (higher frequency) and for mitigate phenomena of overshoot, caused by overcorrections of the error from the PID.</a:t>
            </a:r>
          </a:p>
          <a:p>
            <a:pPr marL="0" indent="0" algn="just">
              <a:buNone/>
            </a:pPr>
            <a:r>
              <a:rPr lang="en-GB" sz="2000" dirty="0"/>
              <a:t>Each component as to be weighed through a parameter called </a:t>
            </a:r>
            <a:r>
              <a:rPr lang="en-GB" sz="2000" b="1" dirty="0"/>
              <a:t>gain</a:t>
            </a:r>
            <a:r>
              <a:rPr lang="en-GB" sz="2000" dirty="0"/>
              <a:t>. There are different techniques for the estimation of the optimal gains. During </a:t>
            </a:r>
            <a:r>
              <a:rPr lang="en-GB" sz="2000" dirty="0" err="1"/>
              <a:t>Unibalance</a:t>
            </a:r>
            <a:r>
              <a:rPr lang="en-GB" sz="2000" dirty="0"/>
              <a:t> project we used some simple rules by Ziegler-Nichols together with a trial and error approach.</a:t>
            </a:r>
          </a:p>
        </p:txBody>
      </p:sp>
      <p:pic>
        <p:nvPicPr>
          <p:cNvPr id="3074" name="Picture 2" descr="http://www.pcbheaven.com/wikipages/images/pidtheory_13133270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44" y="363781"/>
            <a:ext cx="3375415" cy="11042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78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pic>
        <p:nvPicPr>
          <p:cNvPr id="4" name="Immagine 3"/>
          <p:cNvPicPr>
            <a:picLocks noChangeAspect="1"/>
          </p:cNvPicPr>
          <p:nvPr/>
        </p:nvPicPr>
        <p:blipFill>
          <a:blip r:embed="rId2"/>
          <a:stretch>
            <a:fillRect/>
          </a:stretch>
        </p:blipFill>
        <p:spPr>
          <a:xfrm>
            <a:off x="685801" y="1775791"/>
            <a:ext cx="4137990" cy="4872544"/>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5248049" y="917912"/>
            <a:ext cx="6347791" cy="532453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 first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implementation</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of the regulator is presented at the side.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Unfortunately we can easily highlight three recurrent problems:</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time interval from one iteration to another is not constant but depends on the moment in which the method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Compute()</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is called inside the principal code bot; this deteriorate significantly the performances of the PID.</a:t>
            </a:r>
            <a:endPar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During the variation of the </a:t>
            </a:r>
            <a:r>
              <a:rPr kumimoji="0" lang="en-GB" sz="2000" b="0" i="0" u="none" strike="noStrike" kern="1200" cap="none" spc="0" normalizeH="0" baseline="0" noProof="0" dirty="0" err="1">
                <a:ln>
                  <a:noFill/>
                </a:ln>
                <a:solidFill>
                  <a:prstClr val="white"/>
                </a:solidFill>
                <a:effectLst/>
                <a:uLnTx/>
                <a:uFillTx/>
                <a:latin typeface="Calibri" panose="020F0502020204030204"/>
                <a:ea typeface="+mn-ea"/>
                <a:cs typeface="+mn-cs"/>
              </a:rPr>
              <a:t>setpoint</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(recurrent situation in our project because this value is constantly sent by the smartphone) the derivative term assumed unexpected values (derivative kick)</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algorithm does not take into account that the output has to be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limited</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considering the actuators used (in our case two small DC motors)</a:t>
            </a:r>
          </a:p>
        </p:txBody>
      </p:sp>
    </p:spTree>
    <p:extLst>
      <p:ext uri="{BB962C8B-B14F-4D97-AF65-F5344CB8AC3E}">
        <p14:creationId xmlns:p14="http://schemas.microsoft.com/office/powerpoint/2010/main" val="3173759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685802" y="2142067"/>
            <a:ext cx="4548808" cy="4457516"/>
          </a:xfrm>
        </p:spPr>
        <p:txBody>
          <a:bodyPr>
            <a:normAutofit/>
          </a:bodyPr>
          <a:lstStyle/>
          <a:p>
            <a:pPr marL="0" indent="0" algn="just">
              <a:buNone/>
            </a:pPr>
            <a:r>
              <a:rPr lang="en-GB" sz="2000" dirty="0"/>
              <a:t>The first problem can be solved in a simple way: adding a controller that verify if the time settled before from an iteration to the other (PID period) </a:t>
            </a:r>
            <a:r>
              <a:rPr lang="en-GB" sz="2000" b="1" dirty="0"/>
              <a:t>is passed or not</a:t>
            </a:r>
            <a:r>
              <a:rPr lang="en-GB" sz="2000" dirty="0"/>
              <a:t>.</a:t>
            </a:r>
          </a:p>
          <a:p>
            <a:pPr marL="0" indent="0" algn="just">
              <a:buNone/>
            </a:pPr>
            <a:r>
              <a:rPr lang="en-GB" sz="2000" dirty="0"/>
              <a:t>This modification need that the Compute() method is called at least one time during the PID period. However, this solution has the strength to </a:t>
            </a:r>
            <a:r>
              <a:rPr lang="en-GB" sz="2000" b="1" dirty="0"/>
              <a:t>eliminate the temporal dependence, </a:t>
            </a:r>
            <a:r>
              <a:rPr lang="en-GB" sz="2000" dirty="0"/>
              <a:t>taking into account the time interval directly into the gains.</a:t>
            </a:r>
          </a:p>
        </p:txBody>
      </p:sp>
      <p:pic>
        <p:nvPicPr>
          <p:cNvPr id="4" name="Immagine 3"/>
          <p:cNvPicPr>
            <a:picLocks noChangeAspect="1"/>
          </p:cNvPicPr>
          <p:nvPr/>
        </p:nvPicPr>
        <p:blipFill>
          <a:blip r:embed="rId2"/>
          <a:stretch>
            <a:fillRect/>
          </a:stretch>
        </p:blipFill>
        <p:spPr>
          <a:xfrm>
            <a:off x="5976799" y="838807"/>
            <a:ext cx="4704452" cy="5760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0398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4396408" y="1800993"/>
            <a:ext cx="7345017" cy="2282504"/>
          </a:xfrm>
        </p:spPr>
        <p:txBody>
          <a:bodyPr>
            <a:noAutofit/>
          </a:bodyPr>
          <a:lstStyle/>
          <a:p>
            <a:pPr marL="0" indent="0" algn="just">
              <a:buNone/>
            </a:pPr>
            <a:r>
              <a:rPr lang="en-GB" sz="2000" dirty="0"/>
              <a:t>The seconds problem can be better understood analysing the picture at the side.</a:t>
            </a:r>
          </a:p>
          <a:p>
            <a:pPr marL="0" indent="0" algn="just">
              <a:buNone/>
            </a:pPr>
            <a:r>
              <a:rPr lang="en-GB" sz="2000" dirty="0"/>
              <a:t>As previously mentioned, a change in the </a:t>
            </a:r>
            <a:r>
              <a:rPr lang="en-GB" sz="2000" dirty="0" err="1"/>
              <a:t>setpoint</a:t>
            </a:r>
            <a:r>
              <a:rPr lang="en-GB" sz="2000" dirty="0"/>
              <a:t> significantly influence the derivative of the error.</a:t>
            </a:r>
          </a:p>
          <a:p>
            <a:pPr marL="0" indent="0" algn="just">
              <a:buNone/>
            </a:pPr>
            <a:r>
              <a:rPr lang="en-GB" sz="2000" dirty="0"/>
              <a:t>In order to solve this problem is possible to modified the calculation of the derivative component in this way (not considering the derivative of the set point):</a:t>
            </a:r>
          </a:p>
        </p:txBody>
      </p:sp>
      <p:pic>
        <p:nvPicPr>
          <p:cNvPr id="4" name="Immagine 3"/>
          <p:cNvPicPr>
            <a:picLocks noChangeAspect="1"/>
          </p:cNvPicPr>
          <p:nvPr/>
        </p:nvPicPr>
        <p:blipFill>
          <a:blip r:embed="rId2"/>
          <a:stretch>
            <a:fillRect/>
          </a:stretch>
        </p:blipFill>
        <p:spPr>
          <a:xfrm>
            <a:off x="685800" y="1800993"/>
            <a:ext cx="3395870" cy="4729217"/>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3"/>
          <a:stretch>
            <a:fillRect/>
          </a:stretch>
        </p:blipFill>
        <p:spPr>
          <a:xfrm>
            <a:off x="6980581" y="4568105"/>
            <a:ext cx="2176670" cy="698684"/>
          </a:xfrm>
          <a:prstGeom prst="rect">
            <a:avLst/>
          </a:prstGeom>
          <a:ln>
            <a:noFill/>
          </a:ln>
          <a:effectLst>
            <a:outerShdw blurRad="292100" dist="139700" dir="2700000" algn="tl" rotWithShape="0">
              <a:srgbClr val="333333">
                <a:alpha val="65000"/>
              </a:srgbClr>
            </a:outerShdw>
          </a:effectLst>
        </p:spPr>
      </p:pic>
      <p:sp>
        <p:nvSpPr>
          <p:cNvPr id="11" name="Segnaposto contenuto 2"/>
          <p:cNvSpPr txBox="1">
            <a:spLocks/>
          </p:cNvSpPr>
          <p:nvPr/>
        </p:nvSpPr>
        <p:spPr>
          <a:xfrm>
            <a:off x="4423553" y="5520789"/>
            <a:ext cx="7330935" cy="1014361"/>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just"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This technique is known as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derivate on the measurement</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because the judged the derivative directly on the value read by the sensor and not on the error.</a:t>
            </a:r>
          </a:p>
        </p:txBody>
      </p:sp>
    </p:spTree>
    <p:extLst>
      <p:ext uri="{BB962C8B-B14F-4D97-AF65-F5344CB8AC3E}">
        <p14:creationId xmlns:p14="http://schemas.microsoft.com/office/powerpoint/2010/main" val="2190018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1321908" y="1871017"/>
            <a:ext cx="4866860" cy="1157725"/>
          </a:xfrm>
        </p:spPr>
        <p:txBody>
          <a:bodyPr>
            <a:normAutofit/>
          </a:bodyPr>
          <a:lstStyle/>
          <a:p>
            <a:pPr marL="0" indent="0" algn="just">
              <a:buNone/>
            </a:pPr>
            <a:r>
              <a:rPr lang="en-GB" dirty="0"/>
              <a:t>On the development side is sufficient to add a new global variable </a:t>
            </a:r>
            <a:r>
              <a:rPr lang="en-GB" i="1" dirty="0" err="1"/>
              <a:t>lastInput</a:t>
            </a:r>
            <a:r>
              <a:rPr lang="en-GB" i="1" dirty="0"/>
              <a:t> </a:t>
            </a:r>
            <a:r>
              <a:rPr lang="en-GB" dirty="0"/>
              <a:t>and to modify softly the Compute() method as following. </a:t>
            </a:r>
          </a:p>
        </p:txBody>
      </p:sp>
      <p:pic>
        <p:nvPicPr>
          <p:cNvPr id="4" name="Immagine 3"/>
          <p:cNvPicPr>
            <a:picLocks noChangeAspect="1"/>
          </p:cNvPicPr>
          <p:nvPr/>
        </p:nvPicPr>
        <p:blipFill>
          <a:blip r:embed="rId2"/>
          <a:stretch>
            <a:fillRect/>
          </a:stretch>
        </p:blipFill>
        <p:spPr>
          <a:xfrm>
            <a:off x="1321907" y="3028742"/>
            <a:ext cx="4866861" cy="3248889"/>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6698147" y="1237420"/>
            <a:ext cx="3678307" cy="5040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54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4850296" y="848140"/>
            <a:ext cx="6891129" cy="5406886"/>
          </a:xfrm>
        </p:spPr>
        <p:txBody>
          <a:bodyPr>
            <a:noAutofit/>
          </a:bodyPr>
          <a:lstStyle/>
          <a:p>
            <a:pPr marL="0" indent="0" algn="just">
              <a:buNone/>
            </a:pPr>
            <a:r>
              <a:rPr lang="en-GB" sz="2000" dirty="0"/>
              <a:t>The third and the last problem that we faced concern the </a:t>
            </a:r>
            <a:r>
              <a:rPr lang="en-GB" sz="2000" i="1" dirty="0"/>
              <a:t>windup</a:t>
            </a:r>
            <a:r>
              <a:rPr lang="en-GB" sz="2000" dirty="0"/>
              <a:t>; this effect refers to the situation in which the output achieve the saturation condition of the actuators (that are supposed to have the limiter downline of the PID) but the regulator continue to increase the saturation because has not knowing of the problem.</a:t>
            </a:r>
          </a:p>
          <a:p>
            <a:pPr marL="0" indent="0" algn="just">
              <a:buNone/>
            </a:pPr>
            <a:r>
              <a:rPr lang="en-GB" sz="2000" dirty="0"/>
              <a:t>This involve a delay of reply in the moment in which the </a:t>
            </a:r>
            <a:r>
              <a:rPr lang="en-GB" sz="2000" i="1" dirty="0" err="1"/>
              <a:t>setpoint</a:t>
            </a:r>
            <a:r>
              <a:rPr lang="en-GB" sz="2000" i="1" dirty="0"/>
              <a:t> </a:t>
            </a:r>
            <a:r>
              <a:rPr lang="en-GB" sz="2000" dirty="0"/>
              <a:t>is reduced, the delay is bigger as the pass of time in saturation state.</a:t>
            </a:r>
          </a:p>
          <a:p>
            <a:pPr marL="0" indent="0" algn="just">
              <a:buNone/>
            </a:pPr>
            <a:r>
              <a:rPr lang="en-GB" sz="2000" dirty="0"/>
              <a:t>For solve this problem we can act on two levers:</a:t>
            </a:r>
          </a:p>
          <a:p>
            <a:pPr algn="just"/>
            <a:r>
              <a:rPr lang="en-GB" sz="2000" dirty="0"/>
              <a:t>If there is saturation of the actuators, it will be prevented the sum of new values by the integral </a:t>
            </a:r>
          </a:p>
          <a:p>
            <a:pPr algn="just"/>
            <a:r>
              <a:rPr lang="en-GB" sz="2000" dirty="0"/>
              <a:t>It will be developed the </a:t>
            </a:r>
            <a:r>
              <a:rPr lang="en-GB" sz="2000" b="1" dirty="0"/>
              <a:t>clamping of the output </a:t>
            </a:r>
            <a:r>
              <a:rPr lang="en-GB" sz="2000" dirty="0"/>
              <a:t>in order to neither the proportional component and derivative one can produced the overcoming of the maximum threshold (this second point is useful only in absence of a downline of the PID) </a:t>
            </a:r>
          </a:p>
        </p:txBody>
      </p:sp>
      <p:pic>
        <p:nvPicPr>
          <p:cNvPr id="5" name="Immagine 4"/>
          <p:cNvPicPr>
            <a:picLocks noChangeAspect="1"/>
          </p:cNvPicPr>
          <p:nvPr/>
        </p:nvPicPr>
        <p:blipFill>
          <a:blip r:embed="rId2"/>
          <a:stretch>
            <a:fillRect/>
          </a:stretch>
        </p:blipFill>
        <p:spPr>
          <a:xfrm>
            <a:off x="685801" y="2035385"/>
            <a:ext cx="3846164" cy="4096224"/>
          </a:xfrm>
          <a:prstGeom prst="rect">
            <a:avLst/>
          </a:prstGeom>
        </p:spPr>
      </p:pic>
    </p:spTree>
    <p:extLst>
      <p:ext uri="{BB962C8B-B14F-4D97-AF65-F5344CB8AC3E}">
        <p14:creationId xmlns:p14="http://schemas.microsoft.com/office/powerpoint/2010/main" val="1579437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KEY COMPONENTS</a:t>
            </a:r>
          </a:p>
        </p:txBody>
      </p:sp>
      <p:sp>
        <p:nvSpPr>
          <p:cNvPr id="4" name="Rettangolo arrotondato 3"/>
          <p:cNvSpPr/>
          <p:nvPr/>
        </p:nvSpPr>
        <p:spPr>
          <a:xfrm>
            <a:off x="500058" y="2623075"/>
            <a:ext cx="1843087"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6DoF SENSOR</a:t>
            </a:r>
            <a:br>
              <a:rPr lang="it-IT" dirty="0"/>
            </a:br>
            <a:r>
              <a:rPr lang="it-IT" dirty="0"/>
              <a:t>(</a:t>
            </a:r>
            <a:r>
              <a:rPr lang="it-IT" dirty="0" err="1"/>
              <a:t>accelerometer</a:t>
            </a:r>
            <a:r>
              <a:rPr lang="it-IT" dirty="0"/>
              <a:t> + </a:t>
            </a:r>
            <a:r>
              <a:rPr lang="it-IT" dirty="0" err="1"/>
              <a:t>gyroscope</a:t>
            </a:r>
            <a:r>
              <a:rPr lang="it-IT" dirty="0"/>
              <a:t>)</a:t>
            </a:r>
          </a:p>
        </p:txBody>
      </p:sp>
      <p:sp>
        <p:nvSpPr>
          <p:cNvPr id="5" name="Rettangolo arrotondato 4"/>
          <p:cNvSpPr/>
          <p:nvPr/>
        </p:nvSpPr>
        <p:spPr>
          <a:xfrm>
            <a:off x="3030533" y="2617254"/>
            <a:ext cx="1843087"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PROCESSING UNIT</a:t>
            </a:r>
          </a:p>
        </p:txBody>
      </p:sp>
      <p:sp>
        <p:nvSpPr>
          <p:cNvPr id="6" name="Rettangolo arrotondato 5"/>
          <p:cNvSpPr/>
          <p:nvPr/>
        </p:nvSpPr>
        <p:spPr>
          <a:xfrm>
            <a:off x="5565770" y="2617254"/>
            <a:ext cx="1460499"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DRIVERS</a:t>
            </a:r>
          </a:p>
        </p:txBody>
      </p:sp>
      <p:sp>
        <p:nvSpPr>
          <p:cNvPr id="7" name="Rettangolo arrotondato 6"/>
          <p:cNvSpPr/>
          <p:nvPr/>
        </p:nvSpPr>
        <p:spPr>
          <a:xfrm>
            <a:off x="7718419" y="2617254"/>
            <a:ext cx="1230356"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DC MOTORS</a:t>
            </a:r>
          </a:p>
        </p:txBody>
      </p:sp>
      <p:sp>
        <p:nvSpPr>
          <p:cNvPr id="8" name="Freccia a destra 7"/>
          <p:cNvSpPr/>
          <p:nvPr/>
        </p:nvSpPr>
        <p:spPr>
          <a:xfrm>
            <a:off x="2458239" y="3003149"/>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0" name="Freccia a destra 9"/>
          <p:cNvSpPr/>
          <p:nvPr/>
        </p:nvSpPr>
        <p:spPr>
          <a:xfrm>
            <a:off x="4988714"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1" name="Freccia a destra 10"/>
          <p:cNvSpPr/>
          <p:nvPr/>
        </p:nvSpPr>
        <p:spPr>
          <a:xfrm>
            <a:off x="7146125"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pic>
        <p:nvPicPr>
          <p:cNvPr id="3074" name="Picture 2" descr="http://robu.in/wp-content/uploads/2014/12/mpu_-_6050_gyro_sens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63" y="4268143"/>
            <a:ext cx="1844675" cy="1579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www.seeedstudio.com/depot/images/113990105%201.jpg"/>
          <p:cNvPicPr>
            <a:picLocks noChangeAspect="1" noChangeArrowheads="1"/>
          </p:cNvPicPr>
          <p:nvPr/>
        </p:nvPicPr>
        <p:blipFill rotWithShape="1">
          <a:blip r:embed="rId3">
            <a:extLst>
              <a:ext uri="{28A0092B-C50C-407E-A947-70E740481C1C}">
                <a14:useLocalDpi xmlns:a14="http://schemas.microsoft.com/office/drawing/2010/main" val="0"/>
              </a:ext>
            </a:extLst>
          </a:blip>
          <a:srcRect l="7952" t="8183" r="7834" b="9247"/>
          <a:stretch/>
        </p:blipFill>
        <p:spPr bwMode="auto">
          <a:xfrm>
            <a:off x="2747937" y="4246277"/>
            <a:ext cx="2144712" cy="1577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http://cdn.instructables.com/FRW/G225/I2X6RNGT/FRWG225I2X6RNGT.MEDIUM.jpg"/>
          <p:cNvPicPr>
            <a:picLocks noChangeAspect="1" noChangeArrowheads="1"/>
          </p:cNvPicPr>
          <p:nvPr/>
        </p:nvPicPr>
        <p:blipFill rotWithShape="1">
          <a:blip r:embed="rId4">
            <a:extLst>
              <a:ext uri="{28A0092B-C50C-407E-A947-70E740481C1C}">
                <a14:useLocalDpi xmlns:a14="http://schemas.microsoft.com/office/drawing/2010/main" val="0"/>
              </a:ext>
            </a:extLst>
          </a:blip>
          <a:srcRect l="6570" t="2399"/>
          <a:stretch/>
        </p:blipFill>
        <p:spPr bwMode="auto">
          <a:xfrm>
            <a:off x="5537195" y="4246277"/>
            <a:ext cx="1517647" cy="1569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2" name="Picture 10" descr="http://www.modmypi.com/image/cache/data/rpi-products/hacking-and-prototyping/motors-robotics/130-dc-motor-800x60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725" y="4241437"/>
            <a:ext cx="2074555" cy="1579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Rettangolo arrotondato 16"/>
          <p:cNvSpPr/>
          <p:nvPr/>
        </p:nvSpPr>
        <p:spPr>
          <a:xfrm>
            <a:off x="9640924" y="2617254"/>
            <a:ext cx="1989095"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GEARMOTOR</a:t>
            </a:r>
          </a:p>
        </p:txBody>
      </p:sp>
      <p:sp>
        <p:nvSpPr>
          <p:cNvPr id="18" name="Freccia a destra 17"/>
          <p:cNvSpPr/>
          <p:nvPr/>
        </p:nvSpPr>
        <p:spPr>
          <a:xfrm>
            <a:off x="9068631"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pic>
        <p:nvPicPr>
          <p:cNvPr id="3084" name="Picture 12" descr="https://lh3.googleusercontent.com/ZU3XPLaCguzyDMZWwcjko8qEyqLbELeKpiZrRyzTrop103zOVHtAc0rJygagnAsTmaC5Mg6jEisftAH7D99tPbyZ94bkxnzQPVxE4uiBubJiwi2ah6iq7FRXipPxWeHNUPMQ0hBKOWWQdUJt1MNWm9sU7zf-VCaokBYhzlNTR2vAhmJ9ItjcgCBU4gmPCpLskMM8OlYV8JjgRT2S1FyPU0jUW7zrmvYuyh5cLbj6Q9FU7Gg0q2tqJwIpR2kE_WIFwSv7XKLwLbSAScAuQ3QNUi5yNvNF1h8W1vAkvLxtAABq6Fmz0hBZ68bM0qqLxeqUQHw_DLR_mrpX3-Gqzt9CKDkHjIftCUKNK0wU2M3I6VRQr7LG2NOlIRtoWIhoL6XOUFoFAcbiCFnikvTuzdAoWFyPchHkeGTFzUd05kH7sKTc3CkpWvuJwy590TVDkt0h824XmN3lbCIB3CNNTjBqOdarCFMCWFwGJGQKHK3CsD2TZoBczsyySXnt_uluqXqeC0VM0sJ4aMcP55Py1UP5s9jCG5ei8P72PgKW1xMWtSpJythhSrzb5UcUbA1u7lhH51rz8RNTuoy1f8WdaFrko3QFRQ=w1186-h667-no"/>
          <p:cNvPicPr>
            <a:picLocks noChangeAspect="1" noChangeArrowheads="1"/>
          </p:cNvPicPr>
          <p:nvPr/>
        </p:nvPicPr>
        <p:blipFill rotWithShape="1">
          <a:blip r:embed="rId6">
            <a:extLst>
              <a:ext uri="{28A0092B-C50C-407E-A947-70E740481C1C}">
                <a14:useLocalDpi xmlns:a14="http://schemas.microsoft.com/office/drawing/2010/main" val="0"/>
              </a:ext>
            </a:extLst>
          </a:blip>
          <a:srcRect l="34162" t="49550" r="50281" b="21889"/>
          <a:stretch/>
        </p:blipFill>
        <p:spPr bwMode="auto">
          <a:xfrm>
            <a:off x="9913953" y="4235751"/>
            <a:ext cx="1530336" cy="1580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5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5867403" y="1208710"/>
            <a:ext cx="4177744" cy="1157725"/>
          </a:xfrm>
        </p:spPr>
        <p:txBody>
          <a:bodyPr>
            <a:normAutofit lnSpcReduction="10000"/>
          </a:bodyPr>
          <a:lstStyle/>
          <a:p>
            <a:pPr marL="0" indent="0" algn="just">
              <a:buNone/>
            </a:pPr>
            <a:r>
              <a:rPr lang="en-GB" dirty="0"/>
              <a:t>At the development side it will be added two global variables (</a:t>
            </a:r>
            <a:r>
              <a:rPr lang="en-GB" i="1" dirty="0" err="1"/>
              <a:t>outMin</a:t>
            </a:r>
            <a:r>
              <a:rPr lang="en-GB" dirty="0"/>
              <a:t> e </a:t>
            </a:r>
            <a:r>
              <a:rPr lang="en-GB" i="1" dirty="0" err="1"/>
              <a:t>outMax</a:t>
            </a:r>
            <a:r>
              <a:rPr lang="en-GB" dirty="0"/>
              <a:t>) and it will be modified the Compute() method as following</a:t>
            </a:r>
            <a:endParaRPr lang="en-GB" i="1" dirty="0"/>
          </a:p>
        </p:txBody>
      </p:sp>
      <p:pic>
        <p:nvPicPr>
          <p:cNvPr id="6" name="Immagine 5"/>
          <p:cNvPicPr>
            <a:picLocks noChangeAspect="1"/>
          </p:cNvPicPr>
          <p:nvPr/>
        </p:nvPicPr>
        <p:blipFill>
          <a:blip r:embed="rId2"/>
          <a:stretch>
            <a:fillRect/>
          </a:stretch>
        </p:blipFill>
        <p:spPr>
          <a:xfrm>
            <a:off x="5867403" y="2366435"/>
            <a:ext cx="4178532" cy="3778193"/>
          </a:xfrm>
          <a:prstGeom prst="rect">
            <a:avLst/>
          </a:prstGeom>
          <a:ln>
            <a:noFill/>
          </a:ln>
          <a:effectLst>
            <a:outerShdw blurRad="292100" dist="139700" dir="2700000" algn="tl" rotWithShape="0">
              <a:srgbClr val="333333">
                <a:alpha val="65000"/>
              </a:srgbClr>
            </a:outerShdw>
          </a:effectLst>
        </p:spPr>
      </p:pic>
      <p:grpSp>
        <p:nvGrpSpPr>
          <p:cNvPr id="9" name="Gruppo 8"/>
          <p:cNvGrpSpPr/>
          <p:nvPr/>
        </p:nvGrpSpPr>
        <p:grpSpPr>
          <a:xfrm>
            <a:off x="1721610" y="2366434"/>
            <a:ext cx="3605765" cy="3778193"/>
            <a:chOff x="6777658" y="1738496"/>
            <a:chExt cx="3009900" cy="3153834"/>
          </a:xfrm>
        </p:grpSpPr>
        <p:pic>
          <p:nvPicPr>
            <p:cNvPr id="7" name="Immagine 6"/>
            <p:cNvPicPr>
              <a:picLocks noChangeAspect="1"/>
            </p:cNvPicPr>
            <p:nvPr/>
          </p:nvPicPr>
          <p:blipFill>
            <a:blip r:embed="rId3"/>
            <a:stretch>
              <a:fillRect/>
            </a:stretch>
          </p:blipFill>
          <p:spPr>
            <a:xfrm>
              <a:off x="6777658" y="1738496"/>
              <a:ext cx="3009900" cy="1685925"/>
            </a:xfrm>
            <a:prstGeom prst="rect">
              <a:avLst/>
            </a:prstGeom>
            <a:ln>
              <a:noFill/>
            </a:ln>
            <a:effectLst>
              <a:outerShdw blurRad="292100" dist="139700" dir="2700000" algn="tl" rotWithShape="0">
                <a:srgbClr val="333333">
                  <a:alpha val="65000"/>
                </a:srgbClr>
              </a:outerShdw>
            </a:effectLst>
          </p:spPr>
        </p:pic>
        <p:pic>
          <p:nvPicPr>
            <p:cNvPr id="8" name="Immagine 7"/>
            <p:cNvPicPr>
              <a:picLocks noChangeAspect="1"/>
            </p:cNvPicPr>
            <p:nvPr/>
          </p:nvPicPr>
          <p:blipFill>
            <a:blip r:embed="rId4"/>
            <a:stretch>
              <a:fillRect/>
            </a:stretch>
          </p:blipFill>
          <p:spPr>
            <a:xfrm>
              <a:off x="6777658" y="3387380"/>
              <a:ext cx="3009900" cy="150495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190732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firmware architecture</a:t>
            </a:r>
          </a:p>
        </p:txBody>
      </p:sp>
      <p:sp>
        <p:nvSpPr>
          <p:cNvPr id="3" name="Segnaposto contenuto 2"/>
          <p:cNvSpPr>
            <a:spLocks noGrp="1"/>
          </p:cNvSpPr>
          <p:nvPr>
            <p:ph idx="1"/>
          </p:nvPr>
        </p:nvSpPr>
        <p:spPr>
          <a:xfrm>
            <a:off x="397565" y="2399258"/>
            <a:ext cx="4744279" cy="3918583"/>
          </a:xfrm>
        </p:spPr>
        <p:txBody>
          <a:bodyPr>
            <a:normAutofit/>
          </a:bodyPr>
          <a:lstStyle/>
          <a:p>
            <a:pPr marL="0" indent="0" algn="just">
              <a:buNone/>
            </a:pPr>
            <a:r>
              <a:rPr lang="en-GB" sz="2000" dirty="0"/>
              <a:t>Now, after the completion of the fundamental coding batches of the inclination and exit signal regulation esteem, we are ready to present the </a:t>
            </a:r>
            <a:r>
              <a:rPr lang="en-GB" sz="2000" b="1" dirty="0"/>
              <a:t>pseudocode</a:t>
            </a:r>
            <a:r>
              <a:rPr lang="en-GB" sz="2000" dirty="0"/>
              <a:t> of </a:t>
            </a:r>
            <a:r>
              <a:rPr lang="en-GB" sz="2000" i="1" dirty="0" err="1"/>
              <a:t>Unibalance</a:t>
            </a:r>
            <a:r>
              <a:rPr lang="en-GB" sz="2000" dirty="0"/>
              <a:t>  (the completed one is attached to this presentation).</a:t>
            </a:r>
          </a:p>
          <a:p>
            <a:pPr marL="0" indent="0" algn="just">
              <a:buNone/>
            </a:pPr>
            <a:endParaRPr lang="en-GB" sz="2000" dirty="0"/>
          </a:p>
          <a:p>
            <a:pPr marL="0" indent="0" algn="just">
              <a:buNone/>
            </a:pPr>
            <a:r>
              <a:rPr lang="en-GB" sz="2000" dirty="0"/>
              <a:t>For a start, at the side we can see the setup phase of the device.</a:t>
            </a:r>
          </a:p>
          <a:p>
            <a:pPr marL="0" indent="0" algn="just">
              <a:buNone/>
            </a:pPr>
            <a:r>
              <a:rPr lang="en-GB" sz="2000" dirty="0"/>
              <a:t>The communication network is presented in details hereafter.</a:t>
            </a:r>
          </a:p>
        </p:txBody>
      </p:sp>
      <p:pic>
        <p:nvPicPr>
          <p:cNvPr id="4098" name="Picture 2" descr="http://icons.iconarchive.com/icons/paomedia/small-n-flat/1024/file-cod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9730" y="862350"/>
            <a:ext cx="1536908" cy="1536908"/>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3"/>
          <a:stretch>
            <a:fillRect/>
          </a:stretch>
        </p:blipFill>
        <p:spPr>
          <a:xfrm>
            <a:off x="5485297" y="2732648"/>
            <a:ext cx="5871816" cy="35842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07203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firmware </a:t>
            </a:r>
            <a:r>
              <a:rPr lang="it-IT" dirty="0" err="1"/>
              <a:t>architecture</a:t>
            </a:r>
            <a:endParaRPr lang="it-IT" dirty="0"/>
          </a:p>
        </p:txBody>
      </p:sp>
      <p:sp>
        <p:nvSpPr>
          <p:cNvPr id="3" name="Segnaposto contenuto 2"/>
          <p:cNvSpPr>
            <a:spLocks noGrp="1"/>
          </p:cNvSpPr>
          <p:nvPr>
            <p:ph idx="1"/>
          </p:nvPr>
        </p:nvSpPr>
        <p:spPr>
          <a:xfrm>
            <a:off x="397565" y="2399258"/>
            <a:ext cx="4744279" cy="2244180"/>
          </a:xfrm>
        </p:spPr>
        <p:txBody>
          <a:bodyPr>
            <a:normAutofit/>
          </a:bodyPr>
          <a:lstStyle/>
          <a:p>
            <a:pPr marL="0" indent="0" algn="just">
              <a:buNone/>
            </a:pPr>
            <a:r>
              <a:rPr lang="en-GB" sz="2000" dirty="0"/>
              <a:t>The remain part of the code is carry out into a infinite cycle that finished with the firmware updating or with the switching off of the device.</a:t>
            </a:r>
          </a:p>
          <a:p>
            <a:pPr marL="0" indent="0" algn="just">
              <a:buNone/>
            </a:pPr>
            <a:r>
              <a:rPr lang="en-GB" sz="2000" dirty="0"/>
              <a:t>The debug interface is presented in details shortly afterwards.</a:t>
            </a:r>
          </a:p>
        </p:txBody>
      </p:sp>
      <p:pic>
        <p:nvPicPr>
          <p:cNvPr id="4098" name="Picture 2" descr="http://icons.iconarchive.com/icons/paomedia/small-n-flat/1024/file-cod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80" y="4778167"/>
            <a:ext cx="1536908" cy="1536908"/>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3"/>
          <a:stretch>
            <a:fillRect/>
          </a:stretch>
        </p:blipFill>
        <p:spPr>
          <a:xfrm>
            <a:off x="5359468" y="1762539"/>
            <a:ext cx="6214101" cy="47800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195043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WIRELESS </a:t>
            </a:r>
            <a:r>
              <a:rPr lang="it-IT" dirty="0" err="1"/>
              <a:t>communication</a:t>
            </a:r>
            <a:endParaRPr lang="it-IT" dirty="0"/>
          </a:p>
        </p:txBody>
      </p:sp>
      <p:pic>
        <p:nvPicPr>
          <p:cNvPr id="1026" name="Picture 2" descr="smartphone wifi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74" y="2065867"/>
            <a:ext cx="1606964" cy="16069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ptop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6" y="3672831"/>
            <a:ext cx="1606964" cy="160696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4"/>
          <a:stretch>
            <a:fillRect/>
          </a:stretch>
        </p:blipFill>
        <p:spPr>
          <a:xfrm>
            <a:off x="8574294" y="3672831"/>
            <a:ext cx="1520995" cy="1606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 name="Connettore 2 6"/>
          <p:cNvCxnSpPr/>
          <p:nvPr/>
        </p:nvCxnSpPr>
        <p:spPr>
          <a:xfrm flipV="1">
            <a:off x="3803374" y="2968487"/>
            <a:ext cx="1166191" cy="993913"/>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6930887" y="2968487"/>
            <a:ext cx="1179996" cy="901148"/>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rco 12"/>
          <p:cNvSpPr/>
          <p:nvPr/>
        </p:nvSpPr>
        <p:spPr>
          <a:xfrm>
            <a:off x="4918367" y="1981200"/>
            <a:ext cx="4416424" cy="2875721"/>
          </a:xfrm>
          <a:prstGeom prst="arc">
            <a:avLst>
              <a:gd name="adj1" fmla="val 15330786"/>
              <a:gd name="adj2" fmla="val 0"/>
            </a:avLst>
          </a:prstGeom>
          <a:ln w="762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o 15"/>
          <p:cNvSpPr/>
          <p:nvPr/>
        </p:nvSpPr>
        <p:spPr>
          <a:xfrm flipV="1">
            <a:off x="3763755" y="4619256"/>
            <a:ext cx="4416424" cy="940905"/>
          </a:xfrm>
          <a:prstGeom prst="arc">
            <a:avLst>
              <a:gd name="adj1" fmla="val 11222573"/>
              <a:gd name="adj2" fmla="val 0"/>
            </a:avLst>
          </a:prstGeom>
          <a:ln w="762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o 16"/>
          <p:cNvSpPr/>
          <p:nvPr/>
        </p:nvSpPr>
        <p:spPr>
          <a:xfrm flipV="1">
            <a:off x="2787858" y="4802485"/>
            <a:ext cx="6367584" cy="1364972"/>
          </a:xfrm>
          <a:prstGeom prst="arc">
            <a:avLst>
              <a:gd name="adj1" fmla="val 10809876"/>
              <a:gd name="adj2" fmla="val 0"/>
            </a:avLst>
          </a:prstGeom>
          <a:ln w="762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asellaDiTesto 13"/>
          <p:cNvSpPr txBox="1"/>
          <p:nvPr/>
        </p:nvSpPr>
        <p:spPr>
          <a:xfrm>
            <a:off x="8503064" y="1277960"/>
            <a:ext cx="112643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92D050"/>
                </a:solidFill>
                <a:effectLst/>
                <a:uLnTx/>
                <a:uFillTx/>
                <a:latin typeface="Calibri" panose="020F0502020204030204"/>
                <a:ea typeface="+mn-ea"/>
                <a:cs typeface="+mn-cs"/>
              </a:rPr>
              <a:t>REMOTE CONTROL (UDP)</a:t>
            </a:r>
          </a:p>
        </p:txBody>
      </p:sp>
      <p:sp>
        <p:nvSpPr>
          <p:cNvPr id="19" name="CasellaDiTesto 18"/>
          <p:cNvSpPr txBox="1"/>
          <p:nvPr/>
        </p:nvSpPr>
        <p:spPr>
          <a:xfrm>
            <a:off x="4502253" y="4960801"/>
            <a:ext cx="302860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92D050"/>
                </a:solidFill>
                <a:effectLst/>
                <a:uLnTx/>
                <a:uFillTx/>
                <a:latin typeface="Calibri" panose="020F0502020204030204"/>
                <a:ea typeface="+mn-ea"/>
                <a:cs typeface="+mn-cs"/>
              </a:rPr>
              <a:t>OTA FIRMWARE UPDATE (TCP)</a:t>
            </a:r>
          </a:p>
        </p:txBody>
      </p:sp>
      <p:sp>
        <p:nvSpPr>
          <p:cNvPr id="20" name="CasellaDiTesto 19"/>
          <p:cNvSpPr txBox="1"/>
          <p:nvPr/>
        </p:nvSpPr>
        <p:spPr>
          <a:xfrm>
            <a:off x="4790304" y="6271337"/>
            <a:ext cx="23626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92D050"/>
                </a:solidFill>
                <a:effectLst/>
                <a:uLnTx/>
                <a:uFillTx/>
                <a:latin typeface="Calibri" panose="020F0502020204030204"/>
                <a:ea typeface="+mn-ea"/>
                <a:cs typeface="+mn-cs"/>
              </a:rPr>
              <a:t>DEBUG CONSOLE (TCP)</a:t>
            </a:r>
          </a:p>
        </p:txBody>
      </p:sp>
      <p:sp>
        <p:nvSpPr>
          <p:cNvPr id="21" name="CasellaDiTesto 20"/>
          <p:cNvSpPr txBox="1"/>
          <p:nvPr/>
        </p:nvSpPr>
        <p:spPr>
          <a:xfrm>
            <a:off x="2165488" y="3343256"/>
            <a:ext cx="13431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FFC000"/>
                </a:solidFill>
                <a:effectLst/>
                <a:uLnTx/>
                <a:uFillTx/>
                <a:latin typeface="Calibri" panose="020F0502020204030204"/>
                <a:ea typeface="+mn-ea"/>
                <a:cs typeface="+mn-cs"/>
              </a:rPr>
              <a:t>WiFi</a:t>
            </a:r>
            <a:r>
              <a:rPr kumimoji="0" lang="it-IT" sz="1800" b="0" i="0" u="none" strike="noStrike" kern="1200" cap="none" spc="0" normalizeH="0" baseline="0" noProof="0" dirty="0">
                <a:ln>
                  <a:noFill/>
                </a:ln>
                <a:solidFill>
                  <a:srgbClr val="FFC000"/>
                </a:solidFill>
                <a:effectLst/>
                <a:uLnTx/>
                <a:uFillTx/>
                <a:latin typeface="Calibri" panose="020F0502020204030204"/>
                <a:ea typeface="+mn-ea"/>
                <a:cs typeface="+mn-cs"/>
              </a:rPr>
              <a:t> CLIENT</a:t>
            </a:r>
          </a:p>
        </p:txBody>
      </p:sp>
      <p:sp>
        <p:nvSpPr>
          <p:cNvPr id="22" name="CasellaDiTesto 21"/>
          <p:cNvSpPr txBox="1"/>
          <p:nvPr/>
        </p:nvSpPr>
        <p:spPr>
          <a:xfrm>
            <a:off x="10145636" y="4291647"/>
            <a:ext cx="13431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FFC000"/>
                </a:solidFill>
                <a:effectLst/>
                <a:uLnTx/>
                <a:uFillTx/>
                <a:latin typeface="Calibri" panose="020F0502020204030204"/>
                <a:ea typeface="+mn-ea"/>
                <a:cs typeface="+mn-cs"/>
              </a:rPr>
              <a:t>WiFi</a:t>
            </a:r>
            <a:r>
              <a:rPr kumimoji="0" lang="it-IT" sz="1800" b="0" i="0" u="none" strike="noStrike" kern="1200" cap="none" spc="0" normalizeH="0" baseline="0" noProof="0" dirty="0">
                <a:ln>
                  <a:noFill/>
                </a:ln>
                <a:solidFill>
                  <a:srgbClr val="FFC000"/>
                </a:solidFill>
                <a:effectLst/>
                <a:uLnTx/>
                <a:uFillTx/>
                <a:latin typeface="Calibri" panose="020F0502020204030204"/>
                <a:ea typeface="+mn-ea"/>
                <a:cs typeface="+mn-cs"/>
              </a:rPr>
              <a:t> CLIENT</a:t>
            </a:r>
          </a:p>
        </p:txBody>
      </p:sp>
      <p:sp>
        <p:nvSpPr>
          <p:cNvPr id="23" name="CasellaDiTesto 22"/>
          <p:cNvSpPr txBox="1"/>
          <p:nvPr/>
        </p:nvSpPr>
        <p:spPr>
          <a:xfrm>
            <a:off x="5473382" y="3722535"/>
            <a:ext cx="9965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FFC000"/>
                </a:solidFill>
                <a:effectLst/>
                <a:uLnTx/>
                <a:uFillTx/>
                <a:latin typeface="Calibri" panose="020F0502020204030204"/>
                <a:ea typeface="+mn-ea"/>
                <a:cs typeface="+mn-cs"/>
              </a:rPr>
              <a:t>WiFi</a:t>
            </a:r>
            <a:r>
              <a:rPr kumimoji="0" lang="it-IT" sz="1800" b="0" i="0" u="none" strike="noStrike" kern="1200" cap="none" spc="0" normalizeH="0" baseline="0" noProof="0" dirty="0">
                <a:ln>
                  <a:noFill/>
                </a:ln>
                <a:solidFill>
                  <a:srgbClr val="FFC000"/>
                </a:solidFill>
                <a:effectLst/>
                <a:uLnTx/>
                <a:uFillTx/>
                <a:latin typeface="Calibri" panose="020F0502020204030204"/>
                <a:ea typeface="+mn-ea"/>
                <a:cs typeface="+mn-cs"/>
              </a:rPr>
              <a:t> AP</a:t>
            </a:r>
          </a:p>
        </p:txBody>
      </p:sp>
    </p:spTree>
    <p:extLst>
      <p:ext uri="{BB962C8B-B14F-4D97-AF65-F5344CB8AC3E}">
        <p14:creationId xmlns:p14="http://schemas.microsoft.com/office/powerpoint/2010/main" val="2978108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WIRELESS </a:t>
            </a:r>
            <a:r>
              <a:rPr lang="it-IT" dirty="0" err="1"/>
              <a:t>communication</a:t>
            </a:r>
            <a:r>
              <a:rPr lang="it-IT" dirty="0"/>
              <a:t> (CONT)</a:t>
            </a:r>
          </a:p>
        </p:txBody>
      </p:sp>
      <p:sp>
        <p:nvSpPr>
          <p:cNvPr id="3" name="CasellaDiTesto 2"/>
          <p:cNvSpPr txBox="1"/>
          <p:nvPr/>
        </p:nvSpPr>
        <p:spPr>
          <a:xfrm>
            <a:off x="1033669" y="1604202"/>
            <a:ext cx="7116417" cy="440120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wireless</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architecture of </a:t>
            </a:r>
            <a:r>
              <a:rPr kumimoji="0" lang="en-GB" sz="2000" b="0" i="1" u="none" strike="noStrike" kern="1200" cap="none" spc="0" normalizeH="0" baseline="0" noProof="0" dirty="0" err="1">
                <a:ln>
                  <a:noFill/>
                </a:ln>
                <a:solidFill>
                  <a:prstClr val="white"/>
                </a:solidFill>
                <a:effectLst/>
                <a:uLnTx/>
                <a:uFillTx/>
                <a:latin typeface="Calibri" panose="020F0502020204030204"/>
                <a:ea typeface="+mn-ea"/>
                <a:cs typeface="+mn-cs"/>
              </a:rPr>
              <a:t>Unibalance</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is based on tree devices in communication with each other using the </a:t>
            </a:r>
            <a:r>
              <a:rPr kumimoji="0" lang="en-GB" sz="2000" b="1" i="0" u="none" strike="noStrike" kern="1200" cap="none" spc="0" normalizeH="0" baseline="0" noProof="0" dirty="0" err="1">
                <a:ln>
                  <a:noFill/>
                </a:ln>
                <a:solidFill>
                  <a:prstClr val="white"/>
                </a:solidFill>
                <a:effectLst/>
                <a:uLnTx/>
                <a:uFillTx/>
                <a:latin typeface="Calibri" panose="020F0502020204030204"/>
                <a:ea typeface="+mn-ea"/>
                <a:cs typeface="+mn-cs"/>
              </a:rPr>
              <a:t>WiFi</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 802.11 </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protocol: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smartphone</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(in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access point </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configuration) that is an interconnections hub and also a device of remote control of the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bot</a:t>
            </a: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pc </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that is a diagnostic and programmer interface </a:t>
            </a:r>
            <a:endPar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GB" sz="2000" b="1" i="1" u="none" strike="noStrike" kern="1200" cap="none" spc="0" normalizeH="0" baseline="0" noProof="0" dirty="0">
                <a:ln>
                  <a:noFill/>
                </a:ln>
                <a:solidFill>
                  <a:prstClr val="white"/>
                </a:solidFill>
                <a:effectLst/>
                <a:uLnTx/>
                <a:uFillTx/>
                <a:latin typeface="Calibri" panose="020F0502020204030204"/>
                <a:ea typeface="+mn-ea"/>
                <a:cs typeface="+mn-cs"/>
              </a:rPr>
              <a:t>bot </a:t>
            </a:r>
            <a:r>
              <a:rPr kumimoji="0" lang="en-GB" sz="2000" b="0" i="1" u="none" strike="noStrike" kern="1200" cap="none" spc="0" normalizeH="0" baseline="0" noProof="0" dirty="0" err="1">
                <a:ln>
                  <a:noFill/>
                </a:ln>
                <a:solidFill>
                  <a:prstClr val="white"/>
                </a:solidFill>
                <a:effectLst/>
                <a:uLnTx/>
                <a:uFillTx/>
                <a:latin typeface="Calibri" panose="020F0502020204030204"/>
                <a:ea typeface="+mn-ea"/>
                <a:cs typeface="+mn-cs"/>
              </a:rPr>
              <a:t>Unibalance</a:t>
            </a: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 peculiar characteristic of the system is the possibility to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update the firmware of the </a:t>
            </a:r>
            <a:r>
              <a:rPr kumimoji="0" lang="en-GB" sz="2000" b="1" i="1" u="none" strike="noStrike" kern="1200" cap="none" spc="0" normalizeH="0" baseline="0" noProof="0" dirty="0">
                <a:ln>
                  <a:noFill/>
                </a:ln>
                <a:solidFill>
                  <a:prstClr val="white"/>
                </a:solidFill>
                <a:effectLst/>
                <a:uLnTx/>
                <a:uFillTx/>
                <a:latin typeface="Calibri" panose="020F0502020204030204"/>
                <a:ea typeface="+mn-ea"/>
                <a:cs typeface="+mn-cs"/>
              </a:rPr>
              <a:t>robot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in remote</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putting the system in OTA status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over the air</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a fundamental feature during the experimentation and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debug</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phases of the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software. </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This feature has also eliminated, by this, every need of cables during all the phases of the project.</a:t>
            </a:r>
          </a:p>
        </p:txBody>
      </p:sp>
      <p:pic>
        <p:nvPicPr>
          <p:cNvPr id="2050" name="Picture 2" descr="https://c.s-microsoft.com/en-us/CMSImages/Image_AutoUpgrades_182x118.png?version=4ebf29cb-a2cc-6247-4459-84f659d70f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315" y="2988631"/>
            <a:ext cx="173355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90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The DEBUG interface</a:t>
            </a:r>
          </a:p>
        </p:txBody>
      </p:sp>
      <p:sp>
        <p:nvSpPr>
          <p:cNvPr id="3" name="Segnaposto contenuto 2"/>
          <p:cNvSpPr>
            <a:spLocks noGrp="1"/>
          </p:cNvSpPr>
          <p:nvPr>
            <p:ph idx="1"/>
          </p:nvPr>
        </p:nvSpPr>
        <p:spPr>
          <a:xfrm>
            <a:off x="685801" y="2142067"/>
            <a:ext cx="10131425" cy="1184229"/>
          </a:xfrm>
        </p:spPr>
        <p:txBody>
          <a:bodyPr>
            <a:normAutofit/>
          </a:bodyPr>
          <a:lstStyle/>
          <a:p>
            <a:pPr marL="0" indent="0">
              <a:buNone/>
            </a:pPr>
            <a:r>
              <a:rPr lang="en-GB" dirty="0"/>
              <a:t>We developed a simple</a:t>
            </a:r>
            <a:r>
              <a:rPr lang="en-GB" b="1" dirty="0"/>
              <a:t> command-line interface </a:t>
            </a:r>
            <a:r>
              <a:rPr lang="en-GB" dirty="0"/>
              <a:t>based on the </a:t>
            </a:r>
            <a:r>
              <a:rPr lang="en-GB" i="1" dirty="0"/>
              <a:t>TCP</a:t>
            </a:r>
            <a:r>
              <a:rPr lang="en-GB" dirty="0"/>
              <a:t> protocol, in order to make easier the procedures of </a:t>
            </a:r>
            <a:r>
              <a:rPr lang="en-GB" i="1" dirty="0"/>
              <a:t>debug </a:t>
            </a:r>
            <a:r>
              <a:rPr lang="en-GB" dirty="0"/>
              <a:t>e </a:t>
            </a:r>
            <a:r>
              <a:rPr lang="en-GB" i="1" dirty="0"/>
              <a:t>turning </a:t>
            </a:r>
            <a:r>
              <a:rPr lang="en-GB" dirty="0"/>
              <a:t>of the </a:t>
            </a:r>
            <a:r>
              <a:rPr lang="en-GB" i="1" dirty="0"/>
              <a:t>robot.</a:t>
            </a:r>
            <a:endParaRPr lang="en-GB" dirty="0"/>
          </a:p>
          <a:p>
            <a:pPr marL="0" indent="0">
              <a:buNone/>
            </a:pPr>
            <a:r>
              <a:rPr lang="en-GB" dirty="0"/>
              <a:t>At the moment (the interface can easily be extended), the supported commands are:</a:t>
            </a:r>
          </a:p>
        </p:txBody>
      </p:sp>
      <p:pic>
        <p:nvPicPr>
          <p:cNvPr id="4" name="Immagine 3"/>
          <p:cNvPicPr>
            <a:picLocks noChangeAspect="1"/>
          </p:cNvPicPr>
          <p:nvPr/>
        </p:nvPicPr>
        <p:blipFill>
          <a:blip r:embed="rId2"/>
          <a:stretch>
            <a:fillRect/>
          </a:stretch>
        </p:blipFill>
        <p:spPr>
          <a:xfrm>
            <a:off x="7984642" y="4197211"/>
            <a:ext cx="3650204" cy="2402371"/>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685800" y="3498575"/>
            <a:ext cx="6907695"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g</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arms the engines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s</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disarms the engines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b</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gives back the value of the battery (0=0v – 1024=8.4v)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p</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1234</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sets the PID proportional gain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d</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1234</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sets the PID derivative gain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1234</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sets the PID integral gain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m</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1234</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sets the PWM limit value (in order not to burn the engines; its values range from 0 to 1024)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1" u="none" strike="noStrike" kern="1200" cap="none" spc="0" normalizeH="0" baseline="0" noProof="0" dirty="0">
                <a:ln>
                  <a:noFill/>
                </a:ln>
                <a:solidFill>
                  <a:prstClr val="white"/>
                </a:solidFill>
                <a:effectLst/>
                <a:uLnTx/>
                <a:uFillTx/>
                <a:latin typeface="Calibri" panose="020F0502020204030204"/>
                <a:ea typeface="+mn-ea"/>
                <a:cs typeface="+mn-cs"/>
              </a:rPr>
              <a:t>t</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1234</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sets the </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pitch target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to witch will be added the value of the </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tilt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of the </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smartphone</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to obtain the desiderated </a:t>
            </a: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pitch</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90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remote CONTROL</a:t>
            </a:r>
          </a:p>
        </p:txBody>
      </p:sp>
      <p:sp>
        <p:nvSpPr>
          <p:cNvPr id="3" name="Segnaposto contenuto 2"/>
          <p:cNvSpPr>
            <a:spLocks noGrp="1"/>
          </p:cNvSpPr>
          <p:nvPr>
            <p:ph idx="1"/>
          </p:nvPr>
        </p:nvSpPr>
        <p:spPr>
          <a:xfrm>
            <a:off x="685801" y="2142066"/>
            <a:ext cx="6643467" cy="3710093"/>
          </a:xfrm>
        </p:spPr>
        <p:txBody>
          <a:bodyPr>
            <a:normAutofit fontScale="92500"/>
          </a:bodyPr>
          <a:lstStyle/>
          <a:p>
            <a:pPr marL="0" indent="0" algn="just">
              <a:buNone/>
            </a:pPr>
            <a:r>
              <a:rPr lang="en-GB" sz="2000" dirty="0"/>
              <a:t>In order to allow the operator to control remotely </a:t>
            </a:r>
            <a:r>
              <a:rPr lang="en-GB" sz="2000" dirty="0" err="1"/>
              <a:t>Unibalance</a:t>
            </a:r>
            <a:r>
              <a:rPr lang="en-GB" sz="2000" dirty="0"/>
              <a:t>, we developed an Android application using Java code. This application is able to read the incline of the smartphone on the </a:t>
            </a:r>
            <a:r>
              <a:rPr lang="en-GB" sz="2000" i="1" dirty="0"/>
              <a:t>pitch </a:t>
            </a:r>
            <a:r>
              <a:rPr lang="en-GB" sz="2000" dirty="0"/>
              <a:t>axis and on the </a:t>
            </a:r>
            <a:r>
              <a:rPr lang="en-GB" sz="2000" i="1" dirty="0"/>
              <a:t>roll </a:t>
            </a:r>
            <a:r>
              <a:rPr lang="en-GB" sz="2000" dirty="0"/>
              <a:t>one, using the sensors </a:t>
            </a:r>
            <a:r>
              <a:rPr lang="en-GB" sz="2000" i="1" dirty="0"/>
              <a:t>framework </a:t>
            </a:r>
            <a:r>
              <a:rPr lang="en-GB" sz="2000" dirty="0"/>
              <a:t>of </a:t>
            </a:r>
            <a:r>
              <a:rPr lang="en-GB" sz="2000" i="1" dirty="0" err="1"/>
              <a:t>SensorManager</a:t>
            </a:r>
            <a:r>
              <a:rPr lang="en-GB" sz="2000" i="1" dirty="0"/>
              <a:t>, </a:t>
            </a:r>
            <a:r>
              <a:rPr lang="en-GB" sz="2000" dirty="0"/>
              <a:t>natively present in </a:t>
            </a:r>
            <a:r>
              <a:rPr lang="en-GB" sz="2000" i="1" dirty="0"/>
              <a:t>Android</a:t>
            </a:r>
            <a:r>
              <a:rPr lang="en-GB" sz="2000" dirty="0"/>
              <a:t>. Another feature of this application is the possibility to send the information of </a:t>
            </a:r>
            <a:r>
              <a:rPr lang="en-GB" sz="2000" b="1" i="1" dirty="0"/>
              <a:t>tilt</a:t>
            </a:r>
            <a:r>
              <a:rPr lang="en-GB" sz="2000" dirty="0"/>
              <a:t> (inclination) and </a:t>
            </a:r>
            <a:r>
              <a:rPr lang="en-GB" sz="2000" b="1" i="1" dirty="0"/>
              <a:t>steer</a:t>
            </a:r>
            <a:r>
              <a:rPr lang="en-GB" sz="2000" dirty="0"/>
              <a:t> (turning on the spot) to the </a:t>
            </a:r>
            <a:r>
              <a:rPr lang="en-GB" sz="2000" i="1" dirty="0"/>
              <a:t>robot</a:t>
            </a:r>
            <a:r>
              <a:rPr lang="en-GB" sz="2000" dirty="0"/>
              <a:t>, using the </a:t>
            </a:r>
            <a:r>
              <a:rPr lang="en-GB" sz="2000" i="1" dirty="0"/>
              <a:t>UDP </a:t>
            </a:r>
            <a:r>
              <a:rPr lang="en-GB" sz="2000" dirty="0"/>
              <a:t>protocol, this is a obliged choice in order to assure a  </a:t>
            </a:r>
            <a:r>
              <a:rPr lang="en-GB" sz="2000" i="1" dirty="0"/>
              <a:t>real-time performance</a:t>
            </a:r>
            <a:r>
              <a:rPr lang="en-GB" sz="2000" dirty="0"/>
              <a:t>.</a:t>
            </a:r>
          </a:p>
          <a:p>
            <a:pPr marL="0" indent="0" algn="just">
              <a:buNone/>
            </a:pPr>
            <a:r>
              <a:rPr lang="en-GB" sz="2000" dirty="0"/>
              <a:t>The implementation details are not explain in this presentation, because are strictly related to the platform and to the version of the operating system used, in continuous evolution.</a:t>
            </a:r>
          </a:p>
        </p:txBody>
      </p:sp>
      <p:pic>
        <p:nvPicPr>
          <p:cNvPr id="1026" name="Picture 2" descr="http://www.mathworks.com/cmsimages/77689_wm_mobile-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494" y="2142066"/>
            <a:ext cx="3526864" cy="1983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https://cdn0.iconfinder.com/data/icons/flat-round-system/512/android-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034" y="4440716"/>
            <a:ext cx="1312969" cy="1312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89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remote CONTROL (CONT)</a:t>
            </a:r>
          </a:p>
        </p:txBody>
      </p:sp>
      <p:sp>
        <p:nvSpPr>
          <p:cNvPr id="3" name="Segnaposto contenuto 2"/>
          <p:cNvSpPr>
            <a:spLocks noGrp="1"/>
          </p:cNvSpPr>
          <p:nvPr>
            <p:ph idx="1"/>
          </p:nvPr>
        </p:nvSpPr>
        <p:spPr>
          <a:xfrm>
            <a:off x="685801" y="1904652"/>
            <a:ext cx="6333977" cy="4455681"/>
          </a:xfrm>
        </p:spPr>
        <p:txBody>
          <a:bodyPr>
            <a:noAutofit/>
          </a:bodyPr>
          <a:lstStyle/>
          <a:p>
            <a:pPr marL="0" indent="0">
              <a:buNone/>
            </a:pPr>
            <a:r>
              <a:rPr lang="en-GB" sz="2000" dirty="0"/>
              <a:t>During the development of the </a:t>
            </a:r>
            <a:r>
              <a:rPr lang="en-GB" sz="2000" i="1" dirty="0"/>
              <a:t>app</a:t>
            </a:r>
            <a:r>
              <a:rPr lang="en-GB" sz="2000" dirty="0"/>
              <a:t> we faced the excessive presence of rumours in the values provided by </a:t>
            </a:r>
            <a:r>
              <a:rPr lang="en-GB" sz="2000" i="1" dirty="0" err="1"/>
              <a:t>SensorManager</a:t>
            </a:r>
            <a:r>
              <a:rPr lang="en-GB" sz="2000" dirty="0"/>
              <a:t>; these caused an annoying vibration of the engines, because the values were directly sent to the </a:t>
            </a:r>
            <a:r>
              <a:rPr lang="en-GB" sz="2000" i="1" dirty="0"/>
              <a:t>robot</a:t>
            </a:r>
            <a:r>
              <a:rPr lang="en-GB" sz="2000" dirty="0"/>
              <a:t>.</a:t>
            </a:r>
            <a:endParaRPr lang="it-IT" sz="2000" dirty="0"/>
          </a:p>
          <a:p>
            <a:pPr marL="0" indent="0">
              <a:buNone/>
            </a:pPr>
            <a:r>
              <a:rPr lang="en-GB" sz="2000" dirty="0"/>
              <a:t>In order to solve this problem, we decided to implement a </a:t>
            </a:r>
            <a:r>
              <a:rPr lang="en-GB" sz="2000" b="1" dirty="0"/>
              <a:t>digital low-pass filter </a:t>
            </a:r>
            <a:r>
              <a:rPr lang="en-GB" sz="2000" dirty="0"/>
              <a:t>in the </a:t>
            </a:r>
            <a:r>
              <a:rPr lang="en-GB" sz="2000" i="1" dirty="0"/>
              <a:t>app, </a:t>
            </a:r>
            <a:r>
              <a:rPr lang="en-GB" sz="2000" dirty="0"/>
              <a:t>so that it will soften checks before send them to </a:t>
            </a:r>
            <a:r>
              <a:rPr lang="en-GB" sz="2000" i="1" dirty="0" err="1"/>
              <a:t>Unibalance</a:t>
            </a:r>
            <a:r>
              <a:rPr lang="en-GB" sz="2000" i="1" dirty="0"/>
              <a:t>.</a:t>
            </a:r>
            <a:r>
              <a:rPr lang="en-GB" sz="2000" b="1" dirty="0"/>
              <a:t> </a:t>
            </a:r>
            <a:endParaRPr lang="it-IT" sz="2000" dirty="0"/>
          </a:p>
          <a:p>
            <a:pPr marL="0" indent="0">
              <a:buNone/>
            </a:pPr>
            <a:r>
              <a:rPr lang="en-GB" sz="2000" dirty="0"/>
              <a:t>The founding idea of the filter is to start from the history of read values by the sensors and to adjust it by an appropriated coefficient </a:t>
            </a:r>
            <a:r>
              <a:rPr lang="el-GR" sz="2000" dirty="0"/>
              <a:t>α</a:t>
            </a:r>
            <a:r>
              <a:rPr lang="en-GB" sz="2000" dirty="0"/>
              <a:t> and by the most recent measurement, building in this way the new command to send to the </a:t>
            </a:r>
            <a:r>
              <a:rPr lang="en-GB" sz="2000" i="1" dirty="0"/>
              <a:t>robot.</a:t>
            </a:r>
            <a:endParaRPr lang="it-IT" sz="2000" dirty="0"/>
          </a:p>
        </p:txBody>
      </p:sp>
      <p:pic>
        <p:nvPicPr>
          <p:cNvPr id="2050" name="Picture 2" descr="http://m.eet.com/media/1051422/C0543-Figure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822" y="609600"/>
            <a:ext cx="3902592" cy="3926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3"/>
          <a:stretch>
            <a:fillRect/>
          </a:stretch>
        </p:blipFill>
        <p:spPr>
          <a:xfrm>
            <a:off x="7652822" y="4825218"/>
            <a:ext cx="3902592" cy="450165"/>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7652822" y="5931830"/>
            <a:ext cx="3902592" cy="428503"/>
          </a:xfrm>
          <a:prstGeom prst="rect">
            <a:avLst/>
          </a:prstGeom>
          <a:ln>
            <a:noFill/>
          </a:ln>
          <a:effectLst>
            <a:outerShdw blurRad="292100" dist="139700" dir="2700000" algn="tl" rotWithShape="0">
              <a:srgbClr val="333333">
                <a:alpha val="65000"/>
              </a:srgbClr>
            </a:outerShdw>
          </a:effectLst>
        </p:spPr>
      </p:pic>
      <p:sp>
        <p:nvSpPr>
          <p:cNvPr id="5" name="Freccia in giù 4"/>
          <p:cNvSpPr/>
          <p:nvPr/>
        </p:nvSpPr>
        <p:spPr>
          <a:xfrm>
            <a:off x="9336832" y="5487523"/>
            <a:ext cx="534572" cy="239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455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remote CONTROL (CONT)</a:t>
            </a:r>
          </a:p>
        </p:txBody>
      </p:sp>
      <p:sp>
        <p:nvSpPr>
          <p:cNvPr id="5" name="Segnaposto contenuto 2"/>
          <p:cNvSpPr txBox="1">
            <a:spLocks/>
          </p:cNvSpPr>
          <p:nvPr/>
        </p:nvSpPr>
        <p:spPr>
          <a:xfrm>
            <a:off x="337625" y="1927274"/>
            <a:ext cx="3165229" cy="201168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just"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From this consideration, at the side there is our implementation of the filter that works on vectors, in order to simultaneously filter the measurements on all the different axes. </a:t>
            </a:r>
          </a:p>
        </p:txBody>
      </p:sp>
      <p:pic>
        <p:nvPicPr>
          <p:cNvPr id="8" name="Immagine 7"/>
          <p:cNvPicPr>
            <a:picLocks noChangeAspect="1"/>
          </p:cNvPicPr>
          <p:nvPr/>
        </p:nvPicPr>
        <p:blipFill>
          <a:blip r:embed="rId2"/>
          <a:stretch>
            <a:fillRect/>
          </a:stretch>
        </p:blipFill>
        <p:spPr>
          <a:xfrm>
            <a:off x="3650109" y="1927274"/>
            <a:ext cx="8007319" cy="4260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1166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a:t>
            </a:r>
          </a:p>
        </p:txBody>
      </p:sp>
      <p:sp>
        <p:nvSpPr>
          <p:cNvPr id="3" name="Segnaposto contenuto 2"/>
          <p:cNvSpPr>
            <a:spLocks noGrp="1"/>
          </p:cNvSpPr>
          <p:nvPr>
            <p:ph idx="1"/>
          </p:nvPr>
        </p:nvSpPr>
        <p:spPr>
          <a:xfrm>
            <a:off x="685802" y="1916781"/>
            <a:ext cx="9929190" cy="707150"/>
          </a:xfrm>
        </p:spPr>
        <p:txBody>
          <a:bodyPr>
            <a:normAutofit/>
          </a:bodyPr>
          <a:lstStyle/>
          <a:p>
            <a:pPr marL="0" indent="0">
              <a:buNone/>
            </a:pPr>
            <a:r>
              <a:rPr lang="en-US" dirty="0"/>
              <a:t>We now have all the tools to fully understand </a:t>
            </a:r>
            <a:r>
              <a:rPr lang="en-US" i="1" dirty="0" err="1"/>
              <a:t>Unibalance</a:t>
            </a:r>
            <a:r>
              <a:rPr lang="en-US" dirty="0"/>
              <a:t> , so now we can watch it in action!</a:t>
            </a:r>
            <a:endParaRPr lang="it-IT" dirty="0"/>
          </a:p>
        </p:txBody>
      </p:sp>
      <p:pic>
        <p:nvPicPr>
          <p:cNvPr id="6" name="unibalance_demo">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623930" y="2623931"/>
            <a:ext cx="7142922" cy="4017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3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609600"/>
            <a:ext cx="3043237" cy="1456267"/>
          </a:xfrm>
        </p:spPr>
        <p:txBody>
          <a:bodyPr/>
          <a:lstStyle/>
          <a:p>
            <a:r>
              <a:rPr lang="it-IT" dirty="0"/>
              <a:t>BUILDING</a:t>
            </a:r>
          </a:p>
        </p:txBody>
      </p:sp>
      <p:pic>
        <p:nvPicPr>
          <p:cNvPr id="4" name="Segnaposto contenuto 3"/>
          <p:cNvPicPr>
            <a:picLocks noGrp="1" noChangeAspect="1"/>
          </p:cNvPicPr>
          <p:nvPr>
            <p:ph idx="1"/>
          </p:nvPr>
        </p:nvPicPr>
        <p:blipFill rotWithShape="1">
          <a:blip r:embed="rId2"/>
          <a:srcRect l="21932" r="37350" b="7960"/>
          <a:stretch/>
        </p:blipFill>
        <p:spPr>
          <a:xfrm>
            <a:off x="3857624" y="615680"/>
            <a:ext cx="2173731" cy="276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magine 4"/>
          <p:cNvPicPr>
            <a:picLocks noChangeAspect="1"/>
          </p:cNvPicPr>
          <p:nvPr/>
        </p:nvPicPr>
        <p:blipFill rotWithShape="1">
          <a:blip r:embed="rId3"/>
          <a:srcRect r="22708"/>
          <a:stretch/>
        </p:blipFill>
        <p:spPr>
          <a:xfrm rot="5400000">
            <a:off x="5878037" y="975817"/>
            <a:ext cx="2824532" cy="2055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p:cNvPicPr>
            <a:picLocks noChangeAspect="1"/>
          </p:cNvPicPr>
          <p:nvPr/>
        </p:nvPicPr>
        <p:blipFill rotWithShape="1">
          <a:blip r:embed="rId4"/>
          <a:srcRect t="42435" r="19375" b="-976"/>
          <a:stretch/>
        </p:blipFill>
        <p:spPr>
          <a:xfrm rot="16200000">
            <a:off x="7713796" y="1451134"/>
            <a:ext cx="2824532" cy="1153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magine 6"/>
          <p:cNvPicPr>
            <a:picLocks noChangeAspect="1"/>
          </p:cNvPicPr>
          <p:nvPr/>
        </p:nvPicPr>
        <p:blipFill>
          <a:blip r:embed="rId5"/>
          <a:stretch>
            <a:fillRect/>
          </a:stretch>
        </p:blipFill>
        <p:spPr>
          <a:xfrm rot="5400000">
            <a:off x="9326817" y="1222897"/>
            <a:ext cx="2775848" cy="1561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p:cNvPicPr>
            <a:picLocks noChangeAspect="1"/>
          </p:cNvPicPr>
          <p:nvPr/>
        </p:nvPicPr>
        <p:blipFill rotWithShape="1">
          <a:blip r:embed="rId6"/>
          <a:srcRect l="9844" r="32383"/>
          <a:stretch/>
        </p:blipFill>
        <p:spPr>
          <a:xfrm>
            <a:off x="442912" y="3602908"/>
            <a:ext cx="2771775" cy="2698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magine 8"/>
          <p:cNvPicPr>
            <a:picLocks noChangeAspect="1"/>
          </p:cNvPicPr>
          <p:nvPr/>
        </p:nvPicPr>
        <p:blipFill rotWithShape="1">
          <a:blip r:embed="rId7"/>
          <a:srcRect l="15821" t="12434" r="11276" b="3125"/>
          <a:stretch/>
        </p:blipFill>
        <p:spPr>
          <a:xfrm rot="5400000">
            <a:off x="2969462" y="4070502"/>
            <a:ext cx="2683582" cy="1748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magine 9"/>
          <p:cNvPicPr>
            <a:picLocks noChangeAspect="1"/>
          </p:cNvPicPr>
          <p:nvPr/>
        </p:nvPicPr>
        <p:blipFill rotWithShape="1">
          <a:blip r:embed="rId8"/>
          <a:srcRect l="18959" r="35833"/>
          <a:stretch/>
        </p:blipFill>
        <p:spPr>
          <a:xfrm rot="5400000">
            <a:off x="5739640" y="3286191"/>
            <a:ext cx="2717177" cy="3380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magine 10"/>
          <p:cNvPicPr>
            <a:picLocks noChangeAspect="1"/>
          </p:cNvPicPr>
          <p:nvPr/>
        </p:nvPicPr>
        <p:blipFill rotWithShape="1">
          <a:blip r:embed="rId9"/>
          <a:srcRect l="30124" t="18813" r="23958" b="5679"/>
          <a:stretch/>
        </p:blipFill>
        <p:spPr>
          <a:xfrm rot="5400000">
            <a:off x="8910257" y="3701299"/>
            <a:ext cx="2685941" cy="2484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asellaDiTesto 11"/>
          <p:cNvSpPr txBox="1"/>
          <p:nvPr/>
        </p:nvSpPr>
        <p:spPr>
          <a:xfrm>
            <a:off x="685801" y="2065867"/>
            <a:ext cx="2423549" cy="923330"/>
          </a:xfrm>
          <a:prstGeom prst="rect">
            <a:avLst/>
          </a:prstGeom>
          <a:noFill/>
        </p:spPr>
        <p:txBody>
          <a:bodyPr wrap="none" rtlCol="0">
            <a:spAutoFit/>
          </a:bodyPr>
          <a:lstStyle/>
          <a:p>
            <a:r>
              <a:rPr lang="it-IT" dirty="0" err="1"/>
              <a:t>Overall</a:t>
            </a:r>
            <a:r>
              <a:rPr lang="it-IT" dirty="0"/>
              <a:t> </a:t>
            </a:r>
            <a:r>
              <a:rPr lang="it-IT" dirty="0" err="1"/>
              <a:t>weight</a:t>
            </a:r>
            <a:r>
              <a:rPr lang="it-IT" dirty="0"/>
              <a:t>: 600gr</a:t>
            </a:r>
          </a:p>
          <a:p>
            <a:r>
              <a:rPr lang="it-IT" dirty="0" err="1"/>
              <a:t>Wheels</a:t>
            </a:r>
            <a:r>
              <a:rPr lang="it-IT" dirty="0"/>
              <a:t> </a:t>
            </a:r>
            <a:r>
              <a:rPr lang="it-IT" dirty="0" err="1"/>
              <a:t>diameter</a:t>
            </a:r>
            <a:r>
              <a:rPr lang="it-IT" dirty="0"/>
              <a:t>: 30cm</a:t>
            </a:r>
          </a:p>
          <a:p>
            <a:r>
              <a:rPr lang="it-IT" dirty="0" err="1"/>
              <a:t>Width</a:t>
            </a:r>
            <a:r>
              <a:rPr lang="it-IT" dirty="0"/>
              <a:t>: 21cm</a:t>
            </a:r>
          </a:p>
        </p:txBody>
      </p:sp>
    </p:spTree>
    <p:extLst>
      <p:ext uri="{BB962C8B-B14F-4D97-AF65-F5344CB8AC3E}">
        <p14:creationId xmlns:p14="http://schemas.microsoft.com/office/powerpoint/2010/main" val="3988411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FUTURe</a:t>
            </a:r>
            <a:r>
              <a:rPr lang="it-IT" dirty="0"/>
              <a:t> </a:t>
            </a:r>
            <a:r>
              <a:rPr lang="it-IT" dirty="0" err="1"/>
              <a:t>developments</a:t>
            </a:r>
            <a:endParaRPr lang="it-IT" dirty="0"/>
          </a:p>
        </p:txBody>
      </p:sp>
      <p:sp>
        <p:nvSpPr>
          <p:cNvPr id="3" name="Segnaposto contenuto 2"/>
          <p:cNvSpPr>
            <a:spLocks noGrp="1"/>
          </p:cNvSpPr>
          <p:nvPr>
            <p:ph idx="1"/>
          </p:nvPr>
        </p:nvSpPr>
        <p:spPr>
          <a:xfrm>
            <a:off x="706932" y="1826740"/>
            <a:ext cx="10425571" cy="1897121"/>
          </a:xfrm>
        </p:spPr>
        <p:txBody>
          <a:bodyPr>
            <a:normAutofit/>
          </a:bodyPr>
          <a:lstStyle/>
          <a:p>
            <a:pPr marL="0" indent="0" algn="just">
              <a:buNone/>
            </a:pPr>
            <a:r>
              <a:rPr lang="en-GB" sz="2000" dirty="0"/>
              <a:t>The technology of </a:t>
            </a:r>
            <a:r>
              <a:rPr lang="en-GB" sz="2000" i="1" dirty="0" err="1"/>
              <a:t>Unibalance</a:t>
            </a:r>
            <a:r>
              <a:rPr lang="en-GB" sz="2000" dirty="0"/>
              <a:t> can be applied on a huge number of applications, both scientific and commercial. For this reason our </a:t>
            </a:r>
            <a:r>
              <a:rPr lang="en-GB" sz="2000" i="1" dirty="0"/>
              <a:t>robot</a:t>
            </a:r>
            <a:r>
              <a:rPr lang="en-GB" sz="2000" dirty="0"/>
              <a:t> represent a </a:t>
            </a:r>
            <a:r>
              <a:rPr lang="en-GB" sz="2000" b="1" i="1" dirty="0"/>
              <a:t>proof-of-concept</a:t>
            </a:r>
            <a:r>
              <a:rPr lang="en-GB" sz="2000" dirty="0"/>
              <a:t>.</a:t>
            </a:r>
          </a:p>
          <a:p>
            <a:pPr marL="0" indent="0" algn="just">
              <a:buNone/>
            </a:pPr>
            <a:r>
              <a:rPr lang="en-GB" sz="2000" dirty="0"/>
              <a:t>The possibilities of expansions are different; in the future we will focus our attention only on two of them:</a:t>
            </a:r>
          </a:p>
        </p:txBody>
      </p:sp>
      <p:sp>
        <p:nvSpPr>
          <p:cNvPr id="4" name="CasellaDiTesto 3"/>
          <p:cNvSpPr txBox="1"/>
          <p:nvPr/>
        </p:nvSpPr>
        <p:spPr>
          <a:xfrm>
            <a:off x="706932" y="4226158"/>
            <a:ext cx="6775173" cy="1631216"/>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integration of orientation </a:t>
            </a:r>
            <a:r>
              <a:rPr kumimoji="0" lang="en-GB" sz="2000" b="0" i="0" u="none" strike="noStrike" kern="1200" cap="none" spc="0" normalizeH="0" baseline="0" noProof="0" dirty="0" err="1">
                <a:ln>
                  <a:noFill/>
                </a:ln>
                <a:solidFill>
                  <a:prstClr val="white"/>
                </a:solidFill>
                <a:effectLst/>
                <a:uLnTx/>
                <a:uFillTx/>
                <a:latin typeface="Calibri" panose="020F0502020204030204"/>
                <a:ea typeface="+mn-ea"/>
                <a:cs typeface="+mn-cs"/>
              </a:rPr>
              <a:t>informations</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thanks to the last use of magnetometer (compasses), in order to allow a absolute remote control (this lead the operator to chose the direction depending on its position and not on the one of the </a:t>
            </a:r>
            <a:r>
              <a:rPr kumimoji="0" lang="en-GB" sz="2000" b="0" i="1" u="none" strike="noStrike" kern="1200" cap="none" spc="0" normalizeH="0" baseline="0" noProof="0" dirty="0">
                <a:ln>
                  <a:noFill/>
                </a:ln>
                <a:solidFill>
                  <a:prstClr val="white"/>
                </a:solidFill>
                <a:effectLst/>
                <a:uLnTx/>
                <a:uFillTx/>
                <a:latin typeface="Calibri" panose="020F0502020204030204"/>
                <a:ea typeface="+mn-ea"/>
                <a:cs typeface="+mn-cs"/>
              </a:rPr>
              <a:t>robot</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3076" name="Picture 4" descr="https://lh3.googleusercontent.com/oZoSkK1Um9oVXaMGRE6zGWrYIqrtcSmGav9wMO_-xcT7Lrfeo8K9L4Y1LQCF1ujXzm4=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208" y="4008513"/>
            <a:ext cx="1864975" cy="186497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21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0027" y="609599"/>
            <a:ext cx="10131425" cy="1456267"/>
          </a:xfrm>
        </p:spPr>
        <p:txBody>
          <a:bodyPr/>
          <a:lstStyle/>
          <a:p>
            <a:r>
              <a:rPr lang="it-IT" dirty="0" err="1"/>
              <a:t>FUTURe</a:t>
            </a:r>
            <a:r>
              <a:rPr lang="it-IT" dirty="0"/>
              <a:t> </a:t>
            </a:r>
            <a:r>
              <a:rPr lang="it-IT" dirty="0" err="1"/>
              <a:t>developments</a:t>
            </a:r>
            <a:r>
              <a:rPr lang="it-IT" dirty="0"/>
              <a:t> (CONT)</a:t>
            </a:r>
          </a:p>
        </p:txBody>
      </p:sp>
      <p:sp>
        <p:nvSpPr>
          <p:cNvPr id="3" name="Segnaposto contenuto 2"/>
          <p:cNvSpPr>
            <a:spLocks noGrp="1"/>
          </p:cNvSpPr>
          <p:nvPr>
            <p:ph idx="1"/>
          </p:nvPr>
        </p:nvSpPr>
        <p:spPr>
          <a:xfrm>
            <a:off x="685801" y="4678751"/>
            <a:ext cx="10472529" cy="723061"/>
          </a:xfrm>
        </p:spPr>
        <p:txBody>
          <a:bodyPr>
            <a:normAutofit/>
          </a:bodyPr>
          <a:lstStyle/>
          <a:p>
            <a:pPr marL="0" indent="0" algn="just">
              <a:buNone/>
            </a:pPr>
            <a:r>
              <a:rPr lang="en-US" sz="2000" dirty="0"/>
              <a:t>We trust also that, a growing number of people having an interest in achieving similar functionalities of </a:t>
            </a:r>
            <a:r>
              <a:rPr lang="en-US" sz="2000" i="1" dirty="0" err="1"/>
              <a:t>Unibalance</a:t>
            </a:r>
            <a:r>
              <a:rPr lang="en-US" sz="2000" dirty="0"/>
              <a:t> , will develop always increasingly innovative and intelligent devices.</a:t>
            </a:r>
            <a:endParaRPr lang="it-IT" sz="2000" dirty="0"/>
          </a:p>
        </p:txBody>
      </p:sp>
      <p:sp>
        <p:nvSpPr>
          <p:cNvPr id="4" name="CasellaDiTesto 3"/>
          <p:cNvSpPr txBox="1"/>
          <p:nvPr/>
        </p:nvSpPr>
        <p:spPr>
          <a:xfrm>
            <a:off x="685802" y="2065866"/>
            <a:ext cx="5118650" cy="1631216"/>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The integration of proximity sensors for </a:t>
            </a:r>
            <a:r>
              <a:rPr kumimoji="0" lang="en-GB" sz="2000" b="1" i="0" u="none" strike="noStrike" kern="1200" cap="none" spc="0" normalizeH="0" baseline="0" noProof="0" dirty="0">
                <a:ln>
                  <a:noFill/>
                </a:ln>
                <a:solidFill>
                  <a:prstClr val="white"/>
                </a:solidFill>
                <a:effectLst/>
                <a:uLnTx/>
                <a:uFillTx/>
                <a:latin typeface="Calibri" panose="020F0502020204030204"/>
                <a:ea typeface="+mn-ea"/>
                <a:cs typeface="+mn-cs"/>
              </a:rPr>
              <a:t>collisions take-over</a:t>
            </a: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 starting from our previous project on a remote control vehicle with adaptive automatic braking (at the side).</a:t>
            </a:r>
          </a:p>
        </p:txBody>
      </p:sp>
      <p:pic>
        <p:nvPicPr>
          <p:cNvPr id="3074" name="Picture 2"/>
          <p:cNvPicPr>
            <a:picLocks noChangeAspect="1" noChangeArrowheads="1"/>
          </p:cNvPicPr>
          <p:nvPr/>
        </p:nvPicPr>
        <p:blipFill rotWithShape="1">
          <a:blip r:embed="rId2"/>
          <a:srcRect l="15759" r="22272" b="2722"/>
          <a:stretch/>
        </p:blipFill>
        <p:spPr bwMode="auto">
          <a:xfrm>
            <a:off x="6743941" y="795019"/>
            <a:ext cx="3635072" cy="3209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asellaDiTesto 5"/>
          <p:cNvSpPr txBox="1"/>
          <p:nvPr/>
        </p:nvSpPr>
        <p:spPr>
          <a:xfrm>
            <a:off x="4629411" y="5691446"/>
            <a:ext cx="175381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panose="020F0502020204030204"/>
                <a:ea typeface="+mn-ea"/>
                <a:cs typeface="+mn-cs"/>
              </a:rPr>
              <a:t>Enjoy yourself!</a:t>
            </a:r>
          </a:p>
        </p:txBody>
      </p:sp>
    </p:spTree>
    <p:extLst>
      <p:ext uri="{BB962C8B-B14F-4D97-AF65-F5344CB8AC3E}">
        <p14:creationId xmlns:p14="http://schemas.microsoft.com/office/powerpoint/2010/main" val="676725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References</a:t>
            </a:r>
            <a:endParaRPr lang="it-IT" dirty="0"/>
          </a:p>
        </p:txBody>
      </p:sp>
      <p:sp>
        <p:nvSpPr>
          <p:cNvPr id="3" name="Segnaposto contenuto 2"/>
          <p:cNvSpPr>
            <a:spLocks noGrp="1"/>
          </p:cNvSpPr>
          <p:nvPr>
            <p:ph idx="1"/>
          </p:nvPr>
        </p:nvSpPr>
        <p:spPr>
          <a:xfrm>
            <a:off x="685801" y="1828800"/>
            <a:ext cx="10131425" cy="4479235"/>
          </a:xfrm>
        </p:spPr>
        <p:txBody>
          <a:bodyPr>
            <a:noAutofit/>
          </a:bodyPr>
          <a:lstStyle/>
          <a:p>
            <a:pPr marL="0" indent="0">
              <a:buNone/>
            </a:pPr>
            <a:r>
              <a:rPr lang="it-IT" dirty="0" err="1"/>
              <a:t>Complementary</a:t>
            </a:r>
            <a:r>
              <a:rPr lang="it-IT" dirty="0"/>
              <a:t> </a:t>
            </a:r>
            <a:r>
              <a:rPr lang="it-IT" dirty="0" err="1"/>
              <a:t>filter</a:t>
            </a:r>
            <a:r>
              <a:rPr lang="it-IT" dirty="0"/>
              <a:t>:</a:t>
            </a:r>
          </a:p>
          <a:p>
            <a:r>
              <a:rPr lang="it-IT" sz="1600" dirty="0">
                <a:hlinkClick r:id="rId2"/>
              </a:rPr>
              <a:t>http://www.olliw.eu/2013/imu-data-fusing/#chapter21</a:t>
            </a:r>
            <a:endParaRPr lang="it-IT" sz="1600" dirty="0"/>
          </a:p>
          <a:p>
            <a:r>
              <a:rPr lang="it-IT" sz="1600" dirty="0">
                <a:hlinkClick r:id="rId3"/>
              </a:rPr>
              <a:t>http://www.nt.ntnu.no/users/skoge/prost/proceedings/cdc-ecc05/pdffiles/papers/1889.pdf</a:t>
            </a:r>
            <a:r>
              <a:rPr lang="it-IT" sz="1600" dirty="0"/>
              <a:t> (appendice A)</a:t>
            </a:r>
          </a:p>
          <a:p>
            <a:r>
              <a:rPr lang="it-IT" sz="1600" dirty="0">
                <a:hlinkClick r:id="rId4"/>
              </a:rPr>
              <a:t>http://scolton.blogspot.it/2012/09/fun-with-complementary-filter-multiwii.html</a:t>
            </a:r>
            <a:endParaRPr lang="it-IT" sz="1600" dirty="0"/>
          </a:p>
          <a:p>
            <a:r>
              <a:rPr lang="it-IT" sz="1600" dirty="0">
                <a:hlinkClick r:id="rId5"/>
              </a:rPr>
              <a:t>http://d1.amobbs.com/bbs_upload782111/files_44/ourdev_665531S2JZG6.pdf</a:t>
            </a:r>
            <a:endParaRPr lang="it-IT" sz="1600" dirty="0"/>
          </a:p>
          <a:p>
            <a:endParaRPr lang="it-IT" dirty="0"/>
          </a:p>
          <a:p>
            <a:pPr marL="0" indent="0">
              <a:buNone/>
            </a:pPr>
            <a:r>
              <a:rPr lang="it-IT" dirty="0" err="1"/>
              <a:t>Kalman</a:t>
            </a:r>
            <a:r>
              <a:rPr lang="it-IT" dirty="0"/>
              <a:t> </a:t>
            </a:r>
            <a:r>
              <a:rPr lang="it-IT" dirty="0" err="1"/>
              <a:t>filter</a:t>
            </a:r>
            <a:r>
              <a:rPr lang="it-IT" dirty="0"/>
              <a:t>:</a:t>
            </a:r>
          </a:p>
          <a:p>
            <a:r>
              <a:rPr lang="it-IT" sz="1600" dirty="0"/>
              <a:t>Introduzione alla tecnica dei Minimi Quadrati per l’identificazione parametrica e la stima dello stato, Giovanni </a:t>
            </a:r>
            <a:r>
              <a:rPr lang="it-IT" sz="1600" dirty="0" err="1"/>
              <a:t>Indiveri</a:t>
            </a:r>
            <a:r>
              <a:rPr lang="it-IT" sz="1600" dirty="0"/>
              <a:t> (</a:t>
            </a:r>
            <a:r>
              <a:rPr lang="it-IT" sz="1600" dirty="0" err="1"/>
              <a:t>Least</a:t>
            </a:r>
            <a:r>
              <a:rPr lang="it-IT" sz="1600" dirty="0"/>
              <a:t> </a:t>
            </a:r>
            <a:r>
              <a:rPr lang="it-IT" sz="1600" dirty="0" err="1"/>
              <a:t>Squares</a:t>
            </a:r>
            <a:r>
              <a:rPr lang="it-IT" sz="1600" dirty="0"/>
              <a:t> </a:t>
            </a:r>
            <a:r>
              <a:rPr lang="it-IT" sz="1600" dirty="0" err="1"/>
              <a:t>Estimation</a:t>
            </a:r>
            <a:r>
              <a:rPr lang="it-IT" sz="1600" dirty="0"/>
              <a:t> Notes.pdf)</a:t>
            </a:r>
          </a:p>
          <a:p>
            <a:r>
              <a:rPr lang="it-IT" sz="1600" dirty="0">
                <a:hlinkClick r:id="rId6"/>
              </a:rPr>
              <a:t>http://biorobotics.ri.cmu.edu/papers/sbp_papers/integrated3/kleeman_kalman_basics.pdf</a:t>
            </a:r>
            <a:endParaRPr lang="it-IT" sz="1600" dirty="0"/>
          </a:p>
          <a:p>
            <a:r>
              <a:rPr lang="it-IT" sz="1600" dirty="0">
                <a:hlinkClick r:id="rId7"/>
              </a:rPr>
              <a:t>http://blog.tkjelectronics.dk/2012/09/a-practical-approach-to-kalman-filter-and-how-to-implement-it/</a:t>
            </a:r>
            <a:endParaRPr lang="it-IT" sz="1600" dirty="0"/>
          </a:p>
          <a:p>
            <a:r>
              <a:rPr lang="it-IT" sz="1600" dirty="0">
                <a:hlinkClick r:id="rId8"/>
              </a:rPr>
              <a:t>http://robottini.altervista.org/kalman-filter-vs-complementary-filter</a:t>
            </a:r>
            <a:endParaRPr lang="it-IT" sz="1600" dirty="0"/>
          </a:p>
        </p:txBody>
      </p:sp>
    </p:spTree>
    <p:extLst>
      <p:ext uri="{BB962C8B-B14F-4D97-AF65-F5344CB8AC3E}">
        <p14:creationId xmlns:p14="http://schemas.microsoft.com/office/powerpoint/2010/main" val="2255676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References</a:t>
            </a:r>
            <a:endParaRPr lang="it-IT" dirty="0"/>
          </a:p>
        </p:txBody>
      </p:sp>
      <p:sp>
        <p:nvSpPr>
          <p:cNvPr id="3" name="Segnaposto contenuto 2"/>
          <p:cNvSpPr>
            <a:spLocks noGrp="1"/>
          </p:cNvSpPr>
          <p:nvPr>
            <p:ph idx="1"/>
          </p:nvPr>
        </p:nvSpPr>
        <p:spPr>
          <a:xfrm>
            <a:off x="685801" y="1828800"/>
            <a:ext cx="10658060" cy="4479235"/>
          </a:xfrm>
        </p:spPr>
        <p:txBody>
          <a:bodyPr>
            <a:noAutofit/>
          </a:bodyPr>
          <a:lstStyle/>
          <a:p>
            <a:pPr marL="0" indent="0">
              <a:buNone/>
            </a:pPr>
            <a:r>
              <a:rPr lang="it-IT" dirty="0"/>
              <a:t>Digital </a:t>
            </a:r>
            <a:r>
              <a:rPr lang="it-IT" dirty="0" err="1"/>
              <a:t>motion</a:t>
            </a:r>
            <a:r>
              <a:rPr lang="it-IT" dirty="0"/>
              <a:t> processor:</a:t>
            </a:r>
          </a:p>
          <a:p>
            <a:r>
              <a:rPr lang="it-IT" sz="1600" dirty="0">
                <a:hlinkClick r:id="rId2"/>
              </a:rPr>
              <a:t>http://www.i2cdevlib.com/forums/topic/153-official-dmp-documentation-is-released-by-invensense/</a:t>
            </a:r>
            <a:endParaRPr lang="it-IT" sz="1600" dirty="0"/>
          </a:p>
          <a:p>
            <a:r>
              <a:rPr lang="it-IT" sz="1600" dirty="0">
                <a:hlinkClick r:id="rId3"/>
              </a:rPr>
              <a:t>http://www.botched.co.uk/pic-tutorials/mpu6050-setup-data-aquisition/</a:t>
            </a:r>
            <a:endParaRPr lang="it-IT" sz="1600" dirty="0"/>
          </a:p>
          <a:p>
            <a:r>
              <a:rPr lang="it-IT" sz="1600" dirty="0">
                <a:hlinkClick r:id="rId4"/>
              </a:rPr>
              <a:t>http://www.geekmomprojects.com/mpu-6050-redux-dmp-data-fusion-vs-complementary-filter/</a:t>
            </a:r>
            <a:endParaRPr lang="it-IT" sz="1600" dirty="0"/>
          </a:p>
          <a:p>
            <a:pPr marL="0" indent="0">
              <a:buNone/>
            </a:pPr>
            <a:endParaRPr lang="it-IT" dirty="0"/>
          </a:p>
          <a:p>
            <a:pPr marL="0" indent="0">
              <a:buNone/>
            </a:pPr>
            <a:r>
              <a:rPr lang="it-IT" dirty="0"/>
              <a:t>Digital </a:t>
            </a:r>
            <a:r>
              <a:rPr lang="it-IT" dirty="0" err="1"/>
              <a:t>low</a:t>
            </a:r>
            <a:r>
              <a:rPr lang="it-IT" dirty="0"/>
              <a:t>-pass </a:t>
            </a:r>
            <a:r>
              <a:rPr lang="it-IT" dirty="0" err="1"/>
              <a:t>filter</a:t>
            </a:r>
            <a:r>
              <a:rPr lang="it-IT" dirty="0"/>
              <a:t>:</a:t>
            </a:r>
          </a:p>
          <a:p>
            <a:r>
              <a:rPr lang="it-IT" sz="1600" dirty="0">
                <a:hlinkClick r:id="rId5"/>
              </a:rPr>
              <a:t>https://en.wikipedia.org/wiki/Low-pass_filter#Discrete-time_realization</a:t>
            </a:r>
          </a:p>
          <a:p>
            <a:r>
              <a:rPr lang="it-IT" sz="1600" dirty="0">
                <a:hlinkClick r:id="rId5"/>
              </a:rPr>
              <a:t>http://www.eetimes.com/document.asp?doc_id=1272549</a:t>
            </a:r>
            <a:endParaRPr lang="it-IT" sz="1600" dirty="0"/>
          </a:p>
          <a:p>
            <a:pPr marL="0" indent="0">
              <a:buNone/>
            </a:pPr>
            <a:endParaRPr lang="it-IT" dirty="0"/>
          </a:p>
          <a:p>
            <a:pPr marL="0" indent="0">
              <a:buNone/>
            </a:pPr>
            <a:r>
              <a:rPr lang="en-US" dirty="0"/>
              <a:t>In the absence of references (mostly about electronics and implements ) the work is to be considered the result of the substantial experience gained by the group through previous automation projects</a:t>
            </a:r>
            <a:endParaRPr lang="it-IT" dirty="0"/>
          </a:p>
        </p:txBody>
      </p:sp>
    </p:spTree>
    <p:extLst>
      <p:ext uri="{BB962C8B-B14F-4D97-AF65-F5344CB8AC3E}">
        <p14:creationId xmlns:p14="http://schemas.microsoft.com/office/powerpoint/2010/main" val="188286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2" y="609600"/>
            <a:ext cx="2886074" cy="1419225"/>
          </a:xfrm>
        </p:spPr>
        <p:txBody>
          <a:bodyPr/>
          <a:lstStyle/>
          <a:p>
            <a:r>
              <a:rPr lang="it-IT" dirty="0" err="1"/>
              <a:t>electrical</a:t>
            </a:r>
            <a:r>
              <a:rPr lang="it-IT" dirty="0"/>
              <a:t> </a:t>
            </a:r>
            <a:r>
              <a:rPr lang="it-IT" dirty="0" err="1"/>
              <a:t>schematic</a:t>
            </a:r>
            <a:endParaRPr lang="it-IT" dirty="0"/>
          </a:p>
        </p:txBody>
      </p:sp>
      <p:pic>
        <p:nvPicPr>
          <p:cNvPr id="4" name="Segnaposto contenuto 3"/>
          <p:cNvPicPr>
            <a:picLocks noGrp="1" noChangeAspect="1"/>
          </p:cNvPicPr>
          <p:nvPr>
            <p:ph idx="1"/>
          </p:nvPr>
        </p:nvPicPr>
        <p:blipFill>
          <a:blip r:embed="rId2"/>
          <a:stretch>
            <a:fillRect/>
          </a:stretch>
        </p:blipFill>
        <p:spPr>
          <a:xfrm>
            <a:off x="4207476" y="446487"/>
            <a:ext cx="7165367" cy="5955800"/>
          </a:xfrm>
          <a:prstGeom prst="rect">
            <a:avLst/>
          </a:prstGeom>
          <a:ln>
            <a:noFill/>
          </a:ln>
          <a:effectLst>
            <a:outerShdw blurRad="292100" dist="139700" dir="2700000" algn="tl" rotWithShape="0">
              <a:srgbClr val="333333">
                <a:alpha val="65000"/>
              </a:srgbClr>
            </a:outerShdw>
          </a:effectLst>
        </p:spPr>
      </p:pic>
      <p:sp>
        <p:nvSpPr>
          <p:cNvPr id="5" name="Rettangolo 4"/>
          <p:cNvSpPr/>
          <p:nvPr/>
        </p:nvSpPr>
        <p:spPr>
          <a:xfrm>
            <a:off x="4757738" y="5514975"/>
            <a:ext cx="971550" cy="40005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8400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POWER DISTRIBUTION AND FILTERING BOARD</a:t>
            </a:r>
          </a:p>
        </p:txBody>
      </p:sp>
      <p:pic>
        <p:nvPicPr>
          <p:cNvPr id="4" name="Segnaposto contenuto 3"/>
          <p:cNvPicPr>
            <a:picLocks noGrp="1" noChangeAspect="1"/>
          </p:cNvPicPr>
          <p:nvPr>
            <p:ph idx="1"/>
          </p:nvPr>
        </p:nvPicPr>
        <p:blipFill>
          <a:blip r:embed="rId2"/>
          <a:stretch>
            <a:fillRect/>
          </a:stretch>
        </p:blipFill>
        <p:spPr>
          <a:xfrm>
            <a:off x="438744" y="5157788"/>
            <a:ext cx="11128645" cy="1200148"/>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685801" y="2028823"/>
            <a:ext cx="10552976" cy="2862322"/>
          </a:xfrm>
          <a:prstGeom prst="rect">
            <a:avLst/>
          </a:prstGeom>
          <a:noFill/>
        </p:spPr>
        <p:txBody>
          <a:bodyPr wrap="square" rtlCol="0">
            <a:spAutoFit/>
          </a:bodyPr>
          <a:lstStyle/>
          <a:p>
            <a:r>
              <a:rPr lang="it-IT" sz="2000" dirty="0"/>
              <a:t>The </a:t>
            </a:r>
            <a:r>
              <a:rPr lang="it-IT" sz="2000" dirty="0" err="1"/>
              <a:t>power</a:t>
            </a:r>
            <a:r>
              <a:rPr lang="it-IT" sz="2000" dirty="0"/>
              <a:t> </a:t>
            </a:r>
            <a:r>
              <a:rPr lang="it-IT" sz="2000" dirty="0" err="1"/>
              <a:t>distribution</a:t>
            </a:r>
            <a:r>
              <a:rPr lang="it-IT" sz="2000" dirty="0"/>
              <a:t> and </a:t>
            </a:r>
            <a:r>
              <a:rPr lang="it-IT" sz="2000" dirty="0" err="1"/>
              <a:t>filtering</a:t>
            </a:r>
            <a:r>
              <a:rPr lang="it-IT" sz="2000" dirty="0"/>
              <a:t> </a:t>
            </a:r>
            <a:r>
              <a:rPr lang="it-IT" sz="2000" dirty="0" err="1"/>
              <a:t>board</a:t>
            </a:r>
            <a:r>
              <a:rPr lang="it-IT" sz="2000" dirty="0"/>
              <a:t> </a:t>
            </a:r>
            <a:r>
              <a:rPr lang="it-IT" sz="2000" dirty="0" err="1"/>
              <a:t>has</a:t>
            </a:r>
            <a:r>
              <a:rPr lang="it-IT" sz="2000" dirty="0"/>
              <a:t> the </a:t>
            </a:r>
            <a:r>
              <a:rPr lang="it-IT" sz="2000" dirty="0" err="1"/>
              <a:t>following</a:t>
            </a:r>
            <a:r>
              <a:rPr lang="it-IT" sz="2000" dirty="0"/>
              <a:t> </a:t>
            </a:r>
            <a:r>
              <a:rPr lang="it-IT" sz="2000" dirty="0" err="1"/>
              <a:t>tasks</a:t>
            </a:r>
            <a:r>
              <a:rPr lang="it-IT" sz="2000" dirty="0"/>
              <a:t>:</a:t>
            </a:r>
          </a:p>
          <a:p>
            <a:pPr marL="285750" indent="-285750">
              <a:buFont typeface="Arial" panose="020B0604020202020204" pitchFamily="34" charset="0"/>
              <a:buChar char="•"/>
            </a:pPr>
            <a:r>
              <a:rPr lang="it-IT" sz="2000" dirty="0"/>
              <a:t>To </a:t>
            </a:r>
            <a:r>
              <a:rPr lang="it-IT" sz="2000" dirty="0" err="1"/>
              <a:t>supply</a:t>
            </a:r>
            <a:r>
              <a:rPr lang="it-IT" sz="2000" dirty="0"/>
              <a:t> a </a:t>
            </a:r>
            <a:r>
              <a:rPr lang="it-IT" sz="2000" b="1" dirty="0" err="1"/>
              <a:t>stabilized</a:t>
            </a:r>
            <a:r>
              <a:rPr lang="it-IT" sz="2000" b="1" dirty="0"/>
              <a:t> 5v </a:t>
            </a:r>
            <a:r>
              <a:rPr lang="it-IT" sz="2000" dirty="0" err="1"/>
              <a:t>voltage</a:t>
            </a:r>
            <a:r>
              <a:rPr lang="it-IT" sz="2000" dirty="0"/>
              <a:t> </a:t>
            </a:r>
            <a:r>
              <a:rPr lang="it-IT" sz="2000" dirty="0" err="1"/>
              <a:t>needed</a:t>
            </a:r>
            <a:r>
              <a:rPr lang="it-IT" sz="2000" dirty="0"/>
              <a:t> by </a:t>
            </a:r>
            <a:r>
              <a:rPr lang="it-IT" sz="2000" dirty="0" err="1"/>
              <a:t>logic</a:t>
            </a:r>
            <a:r>
              <a:rPr lang="it-IT" sz="2000" dirty="0"/>
              <a:t> </a:t>
            </a:r>
            <a:r>
              <a:rPr lang="it-IT" sz="2000" dirty="0" err="1"/>
              <a:t>section</a:t>
            </a:r>
            <a:r>
              <a:rPr lang="it-IT" sz="2000" dirty="0"/>
              <a:t> of the </a:t>
            </a:r>
            <a:r>
              <a:rPr lang="it-IT" sz="2000" dirty="0" err="1"/>
              <a:t>circuit</a:t>
            </a:r>
            <a:endParaRPr lang="it-IT" sz="2000" dirty="0"/>
          </a:p>
          <a:p>
            <a:pPr marL="285750" indent="-285750">
              <a:buFont typeface="Arial" panose="020B0604020202020204" pitchFamily="34" charset="0"/>
              <a:buChar char="•"/>
            </a:pPr>
            <a:r>
              <a:rPr lang="it-IT" sz="2000" dirty="0"/>
              <a:t>To </a:t>
            </a:r>
            <a:r>
              <a:rPr lang="it-IT" sz="2000" dirty="0" err="1"/>
              <a:t>provide</a:t>
            </a:r>
            <a:r>
              <a:rPr lang="it-IT" sz="2000" dirty="0"/>
              <a:t> a </a:t>
            </a:r>
            <a:r>
              <a:rPr lang="it-IT" sz="2000" dirty="0" err="1"/>
              <a:t>certain</a:t>
            </a:r>
            <a:r>
              <a:rPr lang="it-IT" sz="2000" dirty="0"/>
              <a:t> </a:t>
            </a:r>
            <a:r>
              <a:rPr lang="it-IT" sz="2000" dirty="0" err="1"/>
              <a:t>number</a:t>
            </a:r>
            <a:r>
              <a:rPr lang="it-IT" sz="2000" dirty="0"/>
              <a:t> of </a:t>
            </a:r>
            <a:r>
              <a:rPr lang="it-IT" sz="2000" dirty="0" err="1"/>
              <a:t>current</a:t>
            </a:r>
            <a:r>
              <a:rPr lang="it-IT" sz="2000" dirty="0"/>
              <a:t> </a:t>
            </a:r>
            <a:r>
              <a:rPr lang="it-IT" sz="2000" dirty="0" err="1"/>
              <a:t>outputs</a:t>
            </a:r>
            <a:r>
              <a:rPr lang="it-IT" sz="2000" dirty="0"/>
              <a:t> (3x - 5.0v, 1x - 8.4v in </a:t>
            </a:r>
            <a:r>
              <a:rPr lang="it-IT" sz="2000" dirty="0" err="1"/>
              <a:t>our</a:t>
            </a:r>
            <a:r>
              <a:rPr lang="it-IT" sz="2000" dirty="0"/>
              <a:t> case) </a:t>
            </a:r>
            <a:r>
              <a:rPr lang="it-IT" sz="2000" dirty="0" err="1"/>
              <a:t>where</a:t>
            </a:r>
            <a:r>
              <a:rPr lang="it-IT" sz="2000" dirty="0"/>
              <a:t> to </a:t>
            </a:r>
            <a:r>
              <a:rPr lang="it-IT" sz="2000" dirty="0" err="1"/>
              <a:t>attach</a:t>
            </a:r>
            <a:r>
              <a:rPr lang="it-IT" sz="2000" dirty="0"/>
              <a:t> </a:t>
            </a:r>
            <a:r>
              <a:rPr lang="it-IT" sz="2000" dirty="0" err="1"/>
              <a:t>all</a:t>
            </a:r>
            <a:r>
              <a:rPr lang="it-IT" sz="2000" dirty="0"/>
              <a:t> </a:t>
            </a:r>
            <a:r>
              <a:rPr lang="it-IT" sz="2000" dirty="0" err="1"/>
              <a:t>devices</a:t>
            </a:r>
            <a:r>
              <a:rPr lang="it-IT" sz="2000" dirty="0"/>
              <a:t> </a:t>
            </a:r>
            <a:r>
              <a:rPr lang="it-IT" sz="2000" dirty="0" err="1"/>
              <a:t>circuit</a:t>
            </a:r>
            <a:r>
              <a:rPr lang="it-IT" sz="2000" dirty="0"/>
              <a:t> </a:t>
            </a:r>
          </a:p>
          <a:p>
            <a:pPr marL="285750" indent="-285750">
              <a:buFont typeface="Arial" panose="020B0604020202020204" pitchFamily="34" charset="0"/>
              <a:buChar char="•"/>
            </a:pPr>
            <a:r>
              <a:rPr lang="it-IT" sz="2000" dirty="0"/>
              <a:t>To </a:t>
            </a:r>
            <a:r>
              <a:rPr lang="it-IT" sz="2000" dirty="0" err="1"/>
              <a:t>provide</a:t>
            </a:r>
            <a:r>
              <a:rPr lang="it-IT" sz="2000" dirty="0"/>
              <a:t> a </a:t>
            </a:r>
            <a:r>
              <a:rPr lang="it-IT" sz="2000" dirty="0" err="1"/>
              <a:t>stabilized</a:t>
            </a:r>
            <a:r>
              <a:rPr lang="it-IT" sz="2000" dirty="0"/>
              <a:t> output from </a:t>
            </a:r>
            <a:r>
              <a:rPr lang="it-IT" sz="2000" dirty="0" err="1"/>
              <a:t>where</a:t>
            </a:r>
            <a:r>
              <a:rPr lang="it-IT" sz="2000" dirty="0"/>
              <a:t> to </a:t>
            </a:r>
            <a:r>
              <a:rPr lang="it-IT" sz="2000" dirty="0" err="1"/>
              <a:t>read</a:t>
            </a:r>
            <a:r>
              <a:rPr lang="it-IT" sz="2000" dirty="0"/>
              <a:t> the </a:t>
            </a:r>
            <a:r>
              <a:rPr lang="it-IT" sz="2000" b="1" dirty="0" err="1"/>
              <a:t>battery</a:t>
            </a:r>
            <a:r>
              <a:rPr lang="it-IT" sz="2000" b="1" dirty="0"/>
              <a:t> </a:t>
            </a:r>
            <a:r>
              <a:rPr lang="it-IT" sz="2000" b="1" dirty="0" err="1"/>
              <a:t>voltage</a:t>
            </a:r>
            <a:r>
              <a:rPr lang="it-IT" sz="2000" dirty="0"/>
              <a:t>, </a:t>
            </a:r>
            <a:r>
              <a:rPr lang="it-IT" sz="2000" dirty="0" err="1"/>
              <a:t>according</a:t>
            </a:r>
            <a:r>
              <a:rPr lang="it-IT" sz="2000" dirty="0"/>
              <a:t> to the scale of the input </a:t>
            </a:r>
            <a:r>
              <a:rPr lang="it-IT" sz="2000" i="1" dirty="0" err="1"/>
              <a:t>range</a:t>
            </a:r>
            <a:r>
              <a:rPr lang="it-IT" sz="2000" dirty="0"/>
              <a:t> of the ADC (0 ~ 1.0v in </a:t>
            </a:r>
            <a:r>
              <a:rPr lang="it-IT" sz="2000" dirty="0" err="1"/>
              <a:t>our</a:t>
            </a:r>
            <a:r>
              <a:rPr lang="it-IT" sz="2000" dirty="0"/>
              <a:t> case)</a:t>
            </a:r>
          </a:p>
          <a:p>
            <a:pPr marL="285750" indent="-285750">
              <a:buFont typeface="Arial" panose="020B0604020202020204" pitchFamily="34" charset="0"/>
              <a:buChar char="•"/>
            </a:pPr>
            <a:endParaRPr lang="it-IT" sz="2000" dirty="0"/>
          </a:p>
          <a:p>
            <a:r>
              <a:rPr lang="it-IT" sz="2000" dirty="0"/>
              <a:t>In </a:t>
            </a:r>
            <a:r>
              <a:rPr lang="it-IT" sz="2000" dirty="0" err="1"/>
              <a:t>this</a:t>
            </a:r>
            <a:r>
              <a:rPr lang="it-IT" sz="2000" dirty="0"/>
              <a:t> </a:t>
            </a:r>
            <a:r>
              <a:rPr lang="it-IT" sz="2000" dirty="0" err="1"/>
              <a:t>project</a:t>
            </a:r>
            <a:r>
              <a:rPr lang="it-IT" sz="2000" dirty="0"/>
              <a:t>, the </a:t>
            </a:r>
            <a:r>
              <a:rPr lang="it-IT" sz="2000" dirty="0" err="1"/>
              <a:t>power</a:t>
            </a:r>
            <a:r>
              <a:rPr lang="it-IT" sz="2000" dirty="0"/>
              <a:t> </a:t>
            </a:r>
            <a:r>
              <a:rPr lang="it-IT" sz="2000" dirty="0" err="1"/>
              <a:t>distribution</a:t>
            </a:r>
            <a:r>
              <a:rPr lang="it-IT" sz="2000" dirty="0"/>
              <a:t> and </a:t>
            </a:r>
            <a:r>
              <a:rPr lang="it-IT" sz="2000" dirty="0" err="1"/>
              <a:t>filtering</a:t>
            </a:r>
            <a:r>
              <a:rPr lang="it-IT" sz="2000" dirty="0"/>
              <a:t> </a:t>
            </a:r>
            <a:r>
              <a:rPr lang="it-IT" sz="2000" dirty="0" err="1"/>
              <a:t>board</a:t>
            </a:r>
            <a:r>
              <a:rPr lang="it-IT" sz="2000" dirty="0"/>
              <a:t> </a:t>
            </a:r>
            <a:r>
              <a:rPr lang="it-IT" sz="2000" dirty="0" err="1"/>
              <a:t>it</a:t>
            </a:r>
            <a:r>
              <a:rPr lang="it-IT" sz="2000" dirty="0"/>
              <a:t> </a:t>
            </a:r>
            <a:r>
              <a:rPr lang="it-IT" sz="2000" dirty="0" err="1"/>
              <a:t>was</a:t>
            </a:r>
            <a:r>
              <a:rPr lang="it-IT" sz="2000" dirty="0"/>
              <a:t> </a:t>
            </a:r>
            <a:r>
              <a:rPr lang="it-IT" sz="2000" b="1" dirty="0" err="1"/>
              <a:t>projected</a:t>
            </a:r>
            <a:r>
              <a:rPr lang="it-IT" sz="2000" dirty="0"/>
              <a:t> and </a:t>
            </a:r>
            <a:r>
              <a:rPr lang="it-IT" sz="2000" b="1" dirty="0" err="1"/>
              <a:t>realized</a:t>
            </a:r>
            <a:r>
              <a:rPr lang="it-IT" sz="2000" dirty="0"/>
              <a:t> </a:t>
            </a:r>
            <a:r>
              <a:rPr lang="it-IT" sz="2000" i="1" dirty="0"/>
              <a:t>ad hoc</a:t>
            </a:r>
          </a:p>
          <a:p>
            <a:pPr marL="285750" indent="-285750">
              <a:buFont typeface="Arial" panose="020B0604020202020204" pitchFamily="34" charset="0"/>
              <a:buChar char="•"/>
            </a:pPr>
            <a:endParaRPr lang="it-IT" sz="2000" dirty="0"/>
          </a:p>
        </p:txBody>
      </p:sp>
    </p:spTree>
    <p:extLst>
      <p:ext uri="{BB962C8B-B14F-4D97-AF65-F5344CB8AC3E}">
        <p14:creationId xmlns:p14="http://schemas.microsoft.com/office/powerpoint/2010/main" val="4143624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ON-BOARD MICROCONTROLLER</a:t>
            </a:r>
          </a:p>
        </p:txBody>
      </p:sp>
      <p:sp>
        <p:nvSpPr>
          <p:cNvPr id="4" name="CasellaDiTesto 3"/>
          <p:cNvSpPr txBox="1"/>
          <p:nvPr/>
        </p:nvSpPr>
        <p:spPr>
          <a:xfrm>
            <a:off x="6673851" y="3029669"/>
            <a:ext cx="4143375" cy="3170099"/>
          </a:xfrm>
          <a:prstGeom prst="rect">
            <a:avLst/>
          </a:prstGeom>
          <a:noFill/>
        </p:spPr>
        <p:txBody>
          <a:bodyPr wrap="square" rtlCol="0">
            <a:spAutoFit/>
          </a:bodyPr>
          <a:lstStyle/>
          <a:p>
            <a:pPr algn="r"/>
            <a:r>
              <a:rPr lang="it-IT" sz="2000" dirty="0"/>
              <a:t>In </a:t>
            </a:r>
            <a:r>
              <a:rPr lang="it-IT" sz="2000" dirty="0" err="1"/>
              <a:t>Unibalance</a:t>
            </a:r>
            <a:r>
              <a:rPr lang="it-IT" sz="2000" dirty="0"/>
              <a:t> </a:t>
            </a:r>
            <a:r>
              <a:rPr lang="it-IT" sz="2000" dirty="0" err="1"/>
              <a:t>we</a:t>
            </a:r>
            <a:r>
              <a:rPr lang="it-IT" sz="2000" dirty="0"/>
              <a:t> </a:t>
            </a:r>
            <a:r>
              <a:rPr lang="it-IT" sz="2000" dirty="0" err="1"/>
              <a:t>opted</a:t>
            </a:r>
            <a:r>
              <a:rPr lang="it-IT" sz="2000" dirty="0"/>
              <a:t> for the </a:t>
            </a:r>
            <a:r>
              <a:rPr lang="it-IT" sz="2000" i="1" dirty="0"/>
              <a:t>chip</a:t>
            </a:r>
            <a:r>
              <a:rPr lang="it-IT" sz="2000" b="1" i="1" dirty="0"/>
              <a:t> ESP8266 </a:t>
            </a:r>
            <a:r>
              <a:rPr lang="it-IT" sz="2000" i="1" dirty="0"/>
              <a:t>of </a:t>
            </a:r>
            <a:r>
              <a:rPr lang="it-IT" sz="2000" i="1" dirty="0" err="1"/>
              <a:t>Espressif</a:t>
            </a:r>
            <a:r>
              <a:rPr lang="it-IT" sz="2000" i="1" dirty="0"/>
              <a:t> </a:t>
            </a:r>
            <a:r>
              <a:rPr lang="it-IT" sz="2000" dirty="0" err="1"/>
              <a:t>as</a:t>
            </a:r>
            <a:r>
              <a:rPr lang="it-IT" sz="2000" dirty="0"/>
              <a:t> on-</a:t>
            </a:r>
            <a:r>
              <a:rPr lang="it-IT" sz="2000" dirty="0" err="1"/>
              <a:t>board</a:t>
            </a:r>
            <a:r>
              <a:rPr lang="it-IT" sz="2000" dirty="0"/>
              <a:t> </a:t>
            </a:r>
            <a:r>
              <a:rPr lang="it-IT" sz="2000" dirty="0" err="1"/>
              <a:t>microcontroller</a:t>
            </a:r>
            <a:r>
              <a:rPr lang="it-IT" sz="2000" dirty="0"/>
              <a:t>. For </a:t>
            </a:r>
            <a:r>
              <a:rPr lang="it-IT" sz="2000" dirty="0" err="1"/>
              <a:t>practicality</a:t>
            </a:r>
            <a:r>
              <a:rPr lang="it-IT" sz="2000" dirty="0"/>
              <a:t> </a:t>
            </a:r>
            <a:r>
              <a:rPr lang="it-IT" sz="2000" dirty="0" err="1"/>
              <a:t>we</a:t>
            </a:r>
            <a:r>
              <a:rPr lang="it-IT" sz="2000" dirty="0"/>
              <a:t> </a:t>
            </a:r>
            <a:r>
              <a:rPr lang="it-IT" sz="2000" dirty="0" err="1"/>
              <a:t>used</a:t>
            </a:r>
            <a:r>
              <a:rPr lang="it-IT" sz="2000" dirty="0"/>
              <a:t> the </a:t>
            </a:r>
            <a:r>
              <a:rPr lang="it-IT" sz="2000" dirty="0" err="1"/>
              <a:t>development</a:t>
            </a:r>
            <a:r>
              <a:rPr lang="it-IT" sz="2000" dirty="0"/>
              <a:t> </a:t>
            </a:r>
            <a:r>
              <a:rPr lang="it-IT" sz="2000" dirty="0" err="1"/>
              <a:t>platform</a:t>
            </a:r>
            <a:r>
              <a:rPr lang="it-IT" sz="2000" dirty="0"/>
              <a:t> </a:t>
            </a:r>
            <a:r>
              <a:rPr lang="it-IT" sz="2000" b="1" i="1" dirty="0" err="1"/>
              <a:t>Nodemcu</a:t>
            </a:r>
            <a:r>
              <a:rPr lang="it-IT" sz="2000" b="1" i="1" dirty="0"/>
              <a:t> v3 </a:t>
            </a:r>
            <a:r>
              <a:rPr lang="it-IT" sz="2000" dirty="0" err="1"/>
              <a:t>that</a:t>
            </a:r>
            <a:r>
              <a:rPr lang="it-IT" sz="2000" dirty="0"/>
              <a:t> </a:t>
            </a:r>
            <a:r>
              <a:rPr lang="it-IT" sz="2000" dirty="0" err="1"/>
              <a:t>simplifies</a:t>
            </a:r>
            <a:r>
              <a:rPr lang="it-IT" sz="2000" dirty="0"/>
              <a:t> the </a:t>
            </a:r>
            <a:r>
              <a:rPr lang="it-IT" sz="2000" dirty="0" err="1"/>
              <a:t>using</a:t>
            </a:r>
            <a:r>
              <a:rPr lang="it-IT" sz="2000" dirty="0"/>
              <a:t> of the chip by </a:t>
            </a:r>
            <a:r>
              <a:rPr lang="it-IT" sz="2000" dirty="0" err="1"/>
              <a:t>providing</a:t>
            </a:r>
            <a:r>
              <a:rPr lang="it-IT" sz="2000" dirty="0"/>
              <a:t> an output USB for the </a:t>
            </a:r>
            <a:r>
              <a:rPr lang="it-IT" sz="2000" dirty="0" err="1"/>
              <a:t>programming</a:t>
            </a:r>
            <a:r>
              <a:rPr lang="it-IT" sz="2000" dirty="0"/>
              <a:t>, a </a:t>
            </a:r>
            <a:r>
              <a:rPr lang="it-IT" sz="2000" dirty="0" err="1"/>
              <a:t>circuit</a:t>
            </a:r>
            <a:r>
              <a:rPr lang="it-IT" sz="2000" dirty="0"/>
              <a:t> of </a:t>
            </a:r>
            <a:r>
              <a:rPr lang="it-IT" sz="2000" dirty="0" err="1"/>
              <a:t>regolation</a:t>
            </a:r>
            <a:r>
              <a:rPr lang="it-IT" sz="2000" dirty="0"/>
              <a:t> for the </a:t>
            </a:r>
            <a:r>
              <a:rPr lang="it-IT" sz="2000" dirty="0" err="1"/>
              <a:t>current</a:t>
            </a:r>
            <a:r>
              <a:rPr lang="it-IT" sz="2000" dirty="0"/>
              <a:t> and a </a:t>
            </a:r>
            <a:r>
              <a:rPr lang="it-IT" sz="2000" dirty="0" err="1"/>
              <a:t>suitable</a:t>
            </a:r>
            <a:r>
              <a:rPr lang="it-IT" sz="2000" dirty="0"/>
              <a:t> </a:t>
            </a:r>
            <a:r>
              <a:rPr lang="it-IT" sz="2000" dirty="0" err="1"/>
              <a:t>form</a:t>
            </a:r>
            <a:r>
              <a:rPr lang="it-IT" sz="2000" dirty="0"/>
              <a:t> </a:t>
            </a:r>
            <a:r>
              <a:rPr lang="it-IT" sz="2000" dirty="0" err="1"/>
              <a:t>factor</a:t>
            </a:r>
            <a:r>
              <a:rPr lang="it-IT" sz="2000" dirty="0"/>
              <a:t> for </a:t>
            </a:r>
            <a:r>
              <a:rPr lang="it-IT" sz="2000" dirty="0" err="1"/>
              <a:t>projects</a:t>
            </a:r>
            <a:r>
              <a:rPr lang="it-IT" sz="2000" dirty="0"/>
              <a:t> with a </a:t>
            </a:r>
            <a:r>
              <a:rPr lang="it-IT" sz="2000" dirty="0" err="1"/>
              <a:t>low</a:t>
            </a:r>
            <a:r>
              <a:rPr lang="it-IT" sz="2000" dirty="0"/>
              <a:t> </a:t>
            </a:r>
            <a:r>
              <a:rPr lang="it-IT" sz="2000" dirty="0" err="1"/>
              <a:t>cohesion</a:t>
            </a:r>
            <a:r>
              <a:rPr lang="it-IT" sz="2000" dirty="0"/>
              <a:t> </a:t>
            </a:r>
            <a:r>
              <a:rPr lang="it-IT" sz="2000" dirty="0" err="1"/>
              <a:t>level</a:t>
            </a:r>
            <a:r>
              <a:rPr lang="it-IT" sz="2000" dirty="0"/>
              <a:t>.   </a:t>
            </a:r>
          </a:p>
        </p:txBody>
      </p:sp>
      <p:pic>
        <p:nvPicPr>
          <p:cNvPr id="4100" name="Picture 4" descr="http://ouilogique.com/files/2015-09-27-NodeMCU_esp8266/NodeMCU_esp8266_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2065867"/>
            <a:ext cx="5243512" cy="3932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robotronics.com/images/detailed/13/ESP8266-ESP-12E-Wireless-Remote-Serial-WIFI-Module-Transceiver-Board-Module.jpg"/>
          <p:cNvPicPr>
            <a:picLocks noChangeAspect="1" noChangeArrowheads="1"/>
          </p:cNvPicPr>
          <p:nvPr/>
        </p:nvPicPr>
        <p:blipFill rotWithShape="1">
          <a:blip r:embed="rId3">
            <a:extLst>
              <a:ext uri="{28A0092B-C50C-407E-A947-70E740481C1C}">
                <a14:useLocalDpi xmlns:a14="http://schemas.microsoft.com/office/drawing/2010/main" val="0"/>
              </a:ext>
            </a:extLst>
          </a:blip>
          <a:srcRect l="6567" t="9996" r="5650" b="7436"/>
          <a:stretch/>
        </p:blipFill>
        <p:spPr bwMode="auto">
          <a:xfrm>
            <a:off x="8831264" y="822051"/>
            <a:ext cx="1985962" cy="1867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5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ON-BOARD MICROCONTROLLER (</a:t>
            </a:r>
            <a:r>
              <a:rPr lang="it-IT" dirty="0" err="1"/>
              <a:t>cont</a:t>
            </a:r>
            <a:r>
              <a:rPr lang="it-IT" dirty="0"/>
              <a:t>)</a:t>
            </a:r>
          </a:p>
        </p:txBody>
      </p:sp>
      <p:pic>
        <p:nvPicPr>
          <p:cNvPr id="4" name="Picture 2" descr="http://www.14core.com/wp-content/uploads/2015/06/Node-MCU-Pin-Out-Diagram1.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1" r="7580"/>
          <a:stretch/>
        </p:blipFill>
        <p:spPr bwMode="auto">
          <a:xfrm>
            <a:off x="622306" y="2165880"/>
            <a:ext cx="5357813" cy="399405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6443663" y="2065867"/>
            <a:ext cx="4907960" cy="4093428"/>
          </a:xfrm>
          <a:prstGeom prst="rect">
            <a:avLst/>
          </a:prstGeom>
          <a:noFill/>
        </p:spPr>
        <p:txBody>
          <a:bodyPr wrap="square" rtlCol="0">
            <a:spAutoFit/>
          </a:bodyPr>
          <a:lstStyle/>
          <a:p>
            <a:r>
              <a:rPr lang="it-IT" sz="2000" dirty="0"/>
              <a:t>The </a:t>
            </a:r>
            <a:r>
              <a:rPr lang="it-IT" sz="2000" b="1" dirty="0" err="1"/>
              <a:t>pros</a:t>
            </a:r>
            <a:r>
              <a:rPr lang="it-IT" sz="2000" dirty="0"/>
              <a:t> of </a:t>
            </a:r>
            <a:r>
              <a:rPr lang="it-IT" sz="2000" dirty="0" err="1"/>
              <a:t>this</a:t>
            </a:r>
            <a:r>
              <a:rPr lang="it-IT" sz="2000" dirty="0"/>
              <a:t> chip are:</a:t>
            </a:r>
          </a:p>
          <a:p>
            <a:pPr marL="285750" indent="-285750">
              <a:buFont typeface="Arial" panose="020B0604020202020204" pitchFamily="34" charset="0"/>
              <a:buChar char="•"/>
            </a:pPr>
            <a:r>
              <a:rPr lang="it-IT" sz="2000" dirty="0" err="1"/>
              <a:t>Integrated</a:t>
            </a:r>
            <a:r>
              <a:rPr lang="it-IT" sz="2000" dirty="0"/>
              <a:t> </a:t>
            </a:r>
            <a:r>
              <a:rPr lang="it-IT" sz="2000" dirty="0" err="1"/>
              <a:t>WiFi</a:t>
            </a:r>
            <a:r>
              <a:rPr lang="it-IT" sz="2000" dirty="0"/>
              <a:t> 2.4ghz (802.11 b/g/n) + TCP/IP </a:t>
            </a:r>
            <a:r>
              <a:rPr lang="it-IT" sz="2000" dirty="0" err="1"/>
              <a:t>prot</a:t>
            </a:r>
            <a:endParaRPr lang="it-IT" sz="2000" dirty="0"/>
          </a:p>
          <a:p>
            <a:pPr marL="285750" indent="-285750">
              <a:buFont typeface="Arial" panose="020B0604020202020204" pitchFamily="34" charset="0"/>
              <a:buChar char="•"/>
            </a:pPr>
            <a:r>
              <a:rPr lang="it-IT" sz="2000" dirty="0"/>
              <a:t>32bit RISC CPU with clock </a:t>
            </a:r>
            <a:r>
              <a:rPr lang="it-IT" sz="2000" dirty="0" err="1"/>
              <a:t>at</a:t>
            </a:r>
            <a:r>
              <a:rPr lang="it-IT" sz="2000" dirty="0"/>
              <a:t> 80mhz</a:t>
            </a:r>
          </a:p>
          <a:p>
            <a:pPr marL="285750" indent="-285750">
              <a:buFont typeface="Arial" panose="020B0604020202020204" pitchFamily="34" charset="0"/>
              <a:buChar char="•"/>
            </a:pPr>
            <a:r>
              <a:rPr lang="it-IT" sz="2000" dirty="0"/>
              <a:t>96kb of SRAM</a:t>
            </a:r>
          </a:p>
          <a:p>
            <a:pPr marL="285750" indent="-285750">
              <a:buFont typeface="Arial" panose="020B0604020202020204" pitchFamily="34" charset="0"/>
              <a:buChar char="•"/>
            </a:pPr>
            <a:r>
              <a:rPr lang="it-IT" sz="2000" dirty="0"/>
              <a:t>1/2/4M flash (4M in </a:t>
            </a:r>
            <a:r>
              <a:rPr lang="it-IT" sz="2000" dirty="0" err="1"/>
              <a:t>our</a:t>
            </a:r>
            <a:r>
              <a:rPr lang="it-IT" sz="2000" dirty="0"/>
              <a:t> </a:t>
            </a:r>
            <a:r>
              <a:rPr lang="it-IT" sz="2000" dirty="0" err="1"/>
              <a:t>version</a:t>
            </a:r>
            <a:r>
              <a:rPr lang="it-IT" sz="2000" dirty="0"/>
              <a:t>)</a:t>
            </a:r>
          </a:p>
          <a:p>
            <a:pPr marL="285750" indent="-285750">
              <a:buFont typeface="Arial" panose="020B0604020202020204" pitchFamily="34" charset="0"/>
              <a:buChar char="•"/>
            </a:pPr>
            <a:r>
              <a:rPr lang="it-IT" sz="2000" dirty="0" err="1"/>
              <a:t>Low</a:t>
            </a:r>
            <a:r>
              <a:rPr lang="it-IT" sz="2000" dirty="0"/>
              <a:t> </a:t>
            </a:r>
            <a:r>
              <a:rPr lang="it-IT" sz="2000" dirty="0" err="1"/>
              <a:t>energy</a:t>
            </a:r>
            <a:r>
              <a:rPr lang="it-IT" sz="2000" dirty="0"/>
              <a:t> + </a:t>
            </a:r>
            <a:r>
              <a:rPr lang="it-IT" sz="2000" dirty="0" err="1"/>
              <a:t>sleep</a:t>
            </a:r>
            <a:r>
              <a:rPr lang="it-IT" sz="2000" dirty="0"/>
              <a:t> mode </a:t>
            </a:r>
            <a:r>
              <a:rPr lang="it-IT" sz="2000" dirty="0" err="1"/>
              <a:t>at</a:t>
            </a:r>
            <a:r>
              <a:rPr lang="it-IT" sz="2000" dirty="0"/>
              <a:t> 10uA</a:t>
            </a:r>
          </a:p>
          <a:p>
            <a:pPr marL="285750" indent="-285750">
              <a:buFont typeface="Arial" panose="020B0604020202020204" pitchFamily="34" charset="0"/>
              <a:buChar char="•"/>
            </a:pPr>
            <a:r>
              <a:rPr lang="it-IT" sz="2000" dirty="0"/>
              <a:t>ADC, PWM, SERIAL, I2C, SPI, 1WIRE, INTERRUPT, TIMER and WATCHDOG </a:t>
            </a:r>
            <a:r>
              <a:rPr lang="it-IT" sz="2000" dirty="0" err="1"/>
              <a:t>bult</a:t>
            </a:r>
            <a:r>
              <a:rPr lang="it-IT" sz="2000" dirty="0"/>
              <a:t>-in</a:t>
            </a:r>
          </a:p>
          <a:p>
            <a:pPr marL="285750" indent="-285750">
              <a:buFont typeface="Arial" panose="020B0604020202020204" pitchFamily="34" charset="0"/>
              <a:buChar char="•"/>
            </a:pPr>
            <a:r>
              <a:rPr lang="it-IT" sz="2000" dirty="0" err="1"/>
              <a:t>Supports</a:t>
            </a:r>
            <a:r>
              <a:rPr lang="it-IT" sz="2000" dirty="0"/>
              <a:t> LUA and C++ (</a:t>
            </a:r>
            <a:r>
              <a:rPr lang="it-IT" sz="2000" dirty="0" err="1"/>
              <a:t>we</a:t>
            </a:r>
            <a:r>
              <a:rPr lang="it-IT" sz="2000" dirty="0"/>
              <a:t> </a:t>
            </a:r>
            <a:r>
              <a:rPr lang="it-IT" sz="2000" dirty="0" err="1"/>
              <a:t>chose</a:t>
            </a:r>
            <a:r>
              <a:rPr lang="it-IT" sz="2000" dirty="0"/>
              <a:t> the last for </a:t>
            </a:r>
            <a:r>
              <a:rPr lang="it-IT" sz="2000" dirty="0" err="1"/>
              <a:t>computational</a:t>
            </a:r>
            <a:r>
              <a:rPr lang="it-IT" sz="2000" dirty="0"/>
              <a:t> </a:t>
            </a:r>
            <a:r>
              <a:rPr lang="it-IT" sz="2000" dirty="0" err="1"/>
              <a:t>efficiency</a:t>
            </a:r>
            <a:r>
              <a:rPr lang="it-IT" sz="2000" dirty="0"/>
              <a:t> </a:t>
            </a:r>
            <a:r>
              <a:rPr lang="it-IT" sz="2000" dirty="0" err="1"/>
              <a:t>purpose</a:t>
            </a:r>
            <a:r>
              <a:rPr lang="it-IT" sz="2000" dirty="0"/>
              <a:t>)</a:t>
            </a:r>
          </a:p>
          <a:p>
            <a:pPr marL="285750" indent="-285750">
              <a:buFont typeface="Arial" panose="020B0604020202020204" pitchFamily="34" charset="0"/>
              <a:buChar char="•"/>
            </a:pPr>
            <a:r>
              <a:rPr lang="it-IT" sz="2000" dirty="0" err="1"/>
              <a:t>Very</a:t>
            </a:r>
            <a:r>
              <a:rPr lang="it-IT" sz="2000" dirty="0"/>
              <a:t> </a:t>
            </a:r>
            <a:r>
              <a:rPr lang="it-IT" sz="2000" dirty="0" err="1"/>
              <a:t>low</a:t>
            </a:r>
            <a:r>
              <a:rPr lang="it-IT" sz="2000" dirty="0"/>
              <a:t> </a:t>
            </a:r>
            <a:r>
              <a:rPr lang="it-IT" sz="2000" dirty="0" err="1"/>
              <a:t>cost</a:t>
            </a:r>
            <a:r>
              <a:rPr lang="it-IT" sz="2000" dirty="0"/>
              <a:t> (</a:t>
            </a:r>
            <a:r>
              <a:rPr lang="it-IT" sz="2000" dirty="0" err="1"/>
              <a:t>less</a:t>
            </a:r>
            <a:r>
              <a:rPr lang="it-IT" sz="2000" dirty="0"/>
              <a:t> </a:t>
            </a:r>
            <a:r>
              <a:rPr lang="it-IT" sz="2000" dirty="0" err="1"/>
              <a:t>than</a:t>
            </a:r>
            <a:r>
              <a:rPr lang="it-IT" sz="2000" dirty="0"/>
              <a:t> 3€)</a:t>
            </a:r>
          </a:p>
          <a:p>
            <a:endParaRPr lang="it-IT" sz="2000" dirty="0"/>
          </a:p>
        </p:txBody>
      </p:sp>
    </p:spTree>
    <p:extLst>
      <p:ext uri="{BB962C8B-B14F-4D97-AF65-F5344CB8AC3E}">
        <p14:creationId xmlns:p14="http://schemas.microsoft.com/office/powerpoint/2010/main" val="227653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e">
  <a:themeElements>
    <a:clrScheme name="Celestiale">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2_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3_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5.xml><?xml version="1.0" encoding="utf-8"?>
<a:theme xmlns:a="http://schemas.openxmlformats.org/drawingml/2006/main" name="4_Celestiale">
  <a:themeElements>
    <a:clrScheme name="Celestial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TM03457452[[fn=Celestiale]]</Template>
  <TotalTime>5108</TotalTime>
  <Words>4486</Words>
  <Application>Microsoft Office PowerPoint</Application>
  <PresentationFormat>Widescreen</PresentationFormat>
  <Paragraphs>312</Paragraphs>
  <Slides>53</Slides>
  <Notes>0</Notes>
  <HiddenSlides>0</HiddenSlides>
  <MMClips>2</MMClips>
  <ScaleCrop>false</ScaleCrop>
  <HeadingPairs>
    <vt:vector size="6" baseType="variant">
      <vt:variant>
        <vt:lpstr>Caratteri utilizzati</vt:lpstr>
      </vt:variant>
      <vt:variant>
        <vt:i4>3</vt:i4>
      </vt:variant>
      <vt:variant>
        <vt:lpstr>Tema</vt:lpstr>
      </vt:variant>
      <vt:variant>
        <vt:i4>5</vt:i4>
      </vt:variant>
      <vt:variant>
        <vt:lpstr>Titoli diapositive</vt:lpstr>
      </vt:variant>
      <vt:variant>
        <vt:i4>53</vt:i4>
      </vt:variant>
    </vt:vector>
  </HeadingPairs>
  <TitlesOfParts>
    <vt:vector size="61" baseType="lpstr">
      <vt:lpstr>Arial</vt:lpstr>
      <vt:lpstr>Calibri</vt:lpstr>
      <vt:lpstr>Calibri Light</vt:lpstr>
      <vt:lpstr>Celestiale</vt:lpstr>
      <vt:lpstr>1_Celestiale</vt:lpstr>
      <vt:lpstr>2_Celestiale</vt:lpstr>
      <vt:lpstr>3_Celestiale</vt:lpstr>
      <vt:lpstr>4_Celestiale</vt:lpstr>
      <vt:lpstr>UNIBALANCE  Remote controlLed self balancing bot</vt:lpstr>
      <vt:lpstr>Unibalance summary</vt:lpstr>
      <vt:lpstr>UTILIZATIONS</vt:lpstr>
      <vt:lpstr>KEY COMPONENTS</vt:lpstr>
      <vt:lpstr>BUILDING</vt:lpstr>
      <vt:lpstr>electrical schematic</vt:lpstr>
      <vt:lpstr>POWER DISTRIBUTION AND FILTERING BOARD</vt:lpstr>
      <vt:lpstr>ON-BOARD MICROCONTROLLER</vt:lpstr>
      <vt:lpstr>ON-BOARD MICROCONTROLLER (cont)</vt:lpstr>
      <vt:lpstr>IMU SENSOR</vt:lpstr>
      <vt:lpstr>IMU SENSOR (cont)</vt:lpstr>
      <vt:lpstr>MOTOR DRIVERS IN CONTINUOUS CURRENT</vt:lpstr>
      <vt:lpstr>DC MOTORS AND GEARMOTORS</vt:lpstr>
      <vt:lpstr>CONTROL ARCHITECTURE</vt:lpstr>
      <vt:lpstr>INCLINATION ESTIMATE</vt:lpstr>
      <vt:lpstr>INCLINATION ESTIMATE (CONT)</vt:lpstr>
      <vt:lpstr>COMPLEMENTARY FILTER</vt:lpstr>
      <vt:lpstr>COMPLEMENTARY FILTER (CONT)</vt:lpstr>
      <vt:lpstr>COMPLEMENTARY FILTER (CONT)</vt:lpstr>
      <vt:lpstr>KALMAN FILTER</vt:lpstr>
      <vt:lpstr>KALMAN FILTER (cont)</vt:lpstr>
      <vt:lpstr>KALMAN FILTER (CONT)</vt:lpstr>
      <vt:lpstr>KALMAN FILTER (CONT)</vt:lpstr>
      <vt:lpstr>KALMAN FILTER (CONT)</vt:lpstr>
      <vt:lpstr>KALMAN FILTER (CONT)</vt:lpstr>
      <vt:lpstr>Kalman filter (cont)</vt:lpstr>
      <vt:lpstr>Kalman filter (cont)</vt:lpstr>
      <vt:lpstr>Kalman filter (cont)</vt:lpstr>
      <vt:lpstr>DIGITAL MOTION PROCESSOR</vt:lpstr>
      <vt:lpstr>DIGITAL MOTION PROCESSOR (CONT)</vt:lpstr>
      <vt:lpstr>DIGITAL MOTION PROCESSOR (CONT)</vt:lpstr>
      <vt:lpstr>calibration</vt:lpstr>
      <vt:lpstr>Stabilization algorithm</vt:lpstr>
      <vt:lpstr>PID</vt:lpstr>
      <vt:lpstr>PID (CONT)</vt:lpstr>
      <vt:lpstr>PID (CONT)</vt:lpstr>
      <vt:lpstr>PID (CONT)</vt:lpstr>
      <vt:lpstr>PID (CONT)</vt:lpstr>
      <vt:lpstr>PID (CONT)</vt:lpstr>
      <vt:lpstr>PID (CONT)</vt:lpstr>
      <vt:lpstr>firmware architecture</vt:lpstr>
      <vt:lpstr>firmware architecture</vt:lpstr>
      <vt:lpstr>WIRELESS communication</vt:lpstr>
      <vt:lpstr>WIRELESS communication (CONT)</vt:lpstr>
      <vt:lpstr>The DEBUG interface</vt:lpstr>
      <vt:lpstr>The remote CONTROL</vt:lpstr>
      <vt:lpstr>The remote CONTROL (CONT)</vt:lpstr>
      <vt:lpstr>The remote CONTROL (CONT)</vt:lpstr>
      <vt:lpstr>DEMO</vt:lpstr>
      <vt:lpstr>FUTURe developments</vt:lpstr>
      <vt:lpstr>FUTURe developments (CONT)</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UNIBALANCE  Remote controlLed self balancing bot</dc:title>
  <dc:creator>Stefano Semeraro</dc:creator>
  <cp:lastModifiedBy>Stefano Semeraro</cp:lastModifiedBy>
  <cp:revision>211</cp:revision>
  <dcterms:created xsi:type="dcterms:W3CDTF">2016-06-25T10:30:32Z</dcterms:created>
  <dcterms:modified xsi:type="dcterms:W3CDTF">2016-07-20T21:30:05Z</dcterms:modified>
</cp:coreProperties>
</file>